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handoutMasterIdLst>
    <p:handoutMasterId r:id="rId25"/>
  </p:handoutMasterIdLst>
  <p:sldIdLst>
    <p:sldId id="256" r:id="rId2"/>
    <p:sldId id="257" r:id="rId3"/>
    <p:sldId id="258" r:id="rId4"/>
    <p:sldId id="259" r:id="rId5"/>
    <p:sldId id="260" r:id="rId6"/>
    <p:sldId id="273" r:id="rId7"/>
    <p:sldId id="261" r:id="rId8"/>
    <p:sldId id="262" r:id="rId9"/>
    <p:sldId id="263" r:id="rId10"/>
    <p:sldId id="264" r:id="rId11"/>
    <p:sldId id="279" r:id="rId12"/>
    <p:sldId id="274" r:id="rId13"/>
    <p:sldId id="265" r:id="rId14"/>
    <p:sldId id="266" r:id="rId15"/>
    <p:sldId id="267" r:id="rId16"/>
    <p:sldId id="275" r:id="rId17"/>
    <p:sldId id="268" r:id="rId18"/>
    <p:sldId id="269" r:id="rId19"/>
    <p:sldId id="278" r:id="rId20"/>
    <p:sldId id="270" r:id="rId21"/>
    <p:sldId id="272" r:id="rId22"/>
    <p:sldId id="280" r:id="rId23"/>
  </p:sldIdLst>
  <p:sldSz cx="12188825"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3156" userDrawn="1">
          <p15:clr>
            <a:srgbClr val="A4A3A4"/>
          </p15:clr>
        </p15:guide>
        <p15:guide id="2" pos="217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291" autoAdjust="0"/>
  </p:normalViewPr>
  <p:slideViewPr>
    <p:cSldViewPr>
      <p:cViewPr varScale="1">
        <p:scale>
          <a:sx n="72" d="100"/>
          <a:sy n="72" d="100"/>
        </p:scale>
        <p:origin x="660" y="78"/>
      </p:cViewPr>
      <p:guideLst>
        <p:guide pos="3839"/>
        <p:guide orient="horz" pos="2160"/>
      </p:guideLst>
    </p:cSldViewPr>
  </p:slideViewPr>
  <p:outlineViewPr>
    <p:cViewPr>
      <p:scale>
        <a:sx n="33" d="100"/>
        <a:sy n="33" d="100"/>
      </p:scale>
      <p:origin x="0" y="-1200"/>
    </p:cViewPr>
  </p:outlineViewPr>
  <p:notesTextViewPr>
    <p:cViewPr>
      <p:scale>
        <a:sx n="1" d="1"/>
        <a:sy n="1" d="1"/>
      </p:scale>
      <p:origin x="0" y="0"/>
    </p:cViewPr>
  </p:notesTextViewPr>
  <p:notesViewPr>
    <p:cSldViewPr showGuides="1">
      <p:cViewPr varScale="1">
        <p:scale>
          <a:sx n="51" d="100"/>
          <a:sy n="51" d="100"/>
        </p:scale>
        <p:origin x="2964" y="72"/>
      </p:cViewPr>
      <p:guideLst>
        <p:guide orient="horz" pos="3156"/>
        <p:guide pos="217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a:p>
        </p:txBody>
      </p:sp>
      <p:sp>
        <p:nvSpPr>
          <p:cNvPr id="3" name="Date Placeholder 2"/>
          <p:cNvSpPr>
            <a:spLocks noGrp="1"/>
          </p:cNvSpPr>
          <p:nvPr>
            <p:ph type="dt" sz="quarter" idx="1"/>
          </p:nvPr>
        </p:nvSpPr>
        <p:spPr>
          <a:xfrm>
            <a:off x="3901698" y="0"/>
            <a:ext cx="2984871" cy="501015"/>
          </a:xfrm>
          <a:prstGeom prst="rect">
            <a:avLst/>
          </a:prstGeom>
        </p:spPr>
        <p:txBody>
          <a:bodyPr vert="horz" lIns="96616" tIns="48308" rIns="96616" bIns="48308" rtlCol="0"/>
          <a:lstStyle>
            <a:lvl1pPr algn="r">
              <a:defRPr sz="1300"/>
            </a:lvl1pPr>
          </a:lstStyle>
          <a:p>
            <a:fld id="{784AA43A-3F76-4A13-9CD6-36134EB429E3}" type="datetimeFigureOut">
              <a:rPr lang="en-US"/>
              <a:t>10/27/2018</a:t>
            </a:fld>
            <a:endParaRPr/>
          </a:p>
        </p:txBody>
      </p:sp>
      <p:sp>
        <p:nvSpPr>
          <p:cNvPr id="4" name="Footer Placeholder 3"/>
          <p:cNvSpPr>
            <a:spLocks noGrp="1"/>
          </p:cNvSpPr>
          <p:nvPr>
            <p:ph type="ftr" sz="quarter" idx="2"/>
          </p:nvPr>
        </p:nvSpPr>
        <p:spPr>
          <a:xfrm>
            <a:off x="0" y="9517546"/>
            <a:ext cx="2984871" cy="501015"/>
          </a:xfrm>
          <a:prstGeom prst="rect">
            <a:avLst/>
          </a:prstGeom>
        </p:spPr>
        <p:txBody>
          <a:bodyPr vert="horz" lIns="96616" tIns="48308" rIns="96616" bIns="48308" rtlCol="0" anchor="b"/>
          <a:lstStyle>
            <a:lvl1pPr algn="l">
              <a:defRPr sz="1300"/>
            </a:lvl1pPr>
          </a:lstStyle>
          <a:p>
            <a:endParaRPr/>
          </a:p>
        </p:txBody>
      </p:sp>
      <p:sp>
        <p:nvSpPr>
          <p:cNvPr id="5" name="Slide Number Placeholder 4"/>
          <p:cNvSpPr>
            <a:spLocks noGrp="1"/>
          </p:cNvSpPr>
          <p:nvPr>
            <p:ph type="sldNum" sz="quarter" idx="3"/>
          </p:nvPr>
        </p:nvSpPr>
        <p:spPr>
          <a:xfrm>
            <a:off x="3901698" y="9517546"/>
            <a:ext cx="2984871" cy="501015"/>
          </a:xfrm>
          <a:prstGeom prst="rect">
            <a:avLst/>
          </a:prstGeom>
        </p:spPr>
        <p:txBody>
          <a:bodyPr vert="horz" lIns="96616" tIns="48308" rIns="96616" bIns="48308" rtlCol="0" anchor="b"/>
          <a:lstStyle>
            <a:lvl1pPr algn="r">
              <a:defRPr sz="1300"/>
            </a:lvl1pPr>
          </a:lstStyle>
          <a:p>
            <a:fld id="{A850423A-8BCE-448E-A97B-03A88B2B12C1}" type="slidenum">
              <a:rPr/>
              <a:t>‹#›</a:t>
            </a:fld>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a:p>
        </p:txBody>
      </p:sp>
      <p:sp>
        <p:nvSpPr>
          <p:cNvPr id="3" name="Date Placeholder 2"/>
          <p:cNvSpPr>
            <a:spLocks noGrp="1"/>
          </p:cNvSpPr>
          <p:nvPr>
            <p:ph type="dt" idx="1"/>
          </p:nvPr>
        </p:nvSpPr>
        <p:spPr>
          <a:xfrm>
            <a:off x="3901698" y="0"/>
            <a:ext cx="2984871" cy="501015"/>
          </a:xfrm>
          <a:prstGeom prst="rect">
            <a:avLst/>
          </a:prstGeom>
        </p:spPr>
        <p:txBody>
          <a:bodyPr vert="horz" lIns="96616" tIns="48308" rIns="96616" bIns="48308" rtlCol="0"/>
          <a:lstStyle>
            <a:lvl1pPr algn="r">
              <a:defRPr sz="1300"/>
            </a:lvl1pPr>
          </a:lstStyle>
          <a:p>
            <a:fld id="{5F674A4F-2B7A-4ECB-A400-260B2FFC03C1}" type="datetimeFigureOut">
              <a:rPr lang="en-US"/>
              <a:t>10/27/2018</a:t>
            </a:fld>
            <a:endParaRPr/>
          </a:p>
        </p:txBody>
      </p:sp>
      <p:sp>
        <p:nvSpPr>
          <p:cNvPr id="4" name="Slide Image Placeholder 3"/>
          <p:cNvSpPr>
            <a:spLocks noGrp="1" noRot="1" noChangeAspect="1"/>
          </p:cNvSpPr>
          <p:nvPr>
            <p:ph type="sldImg" idx="2"/>
          </p:nvPr>
        </p:nvSpPr>
        <p:spPr>
          <a:xfrm>
            <a:off x="106363" y="750888"/>
            <a:ext cx="6675437" cy="3757612"/>
          </a:xfrm>
          <a:prstGeom prst="rect">
            <a:avLst/>
          </a:prstGeom>
          <a:noFill/>
          <a:ln w="12700">
            <a:solidFill>
              <a:prstClr val="black"/>
            </a:solidFill>
          </a:ln>
        </p:spPr>
        <p:txBody>
          <a:bodyPr vert="horz" lIns="96616" tIns="48308" rIns="96616" bIns="48308" rtlCol="0" anchor="ctr"/>
          <a:lstStyle/>
          <a:p>
            <a:endParaRPr/>
          </a:p>
        </p:txBody>
      </p:sp>
      <p:sp>
        <p:nvSpPr>
          <p:cNvPr id="5" name="Notes Placeholder 4"/>
          <p:cNvSpPr>
            <a:spLocks noGrp="1"/>
          </p:cNvSpPr>
          <p:nvPr>
            <p:ph type="body" sz="quarter" idx="3"/>
          </p:nvPr>
        </p:nvSpPr>
        <p:spPr>
          <a:xfrm>
            <a:off x="688817" y="4759643"/>
            <a:ext cx="5510530" cy="4509135"/>
          </a:xfrm>
          <a:prstGeom prst="rect">
            <a:avLst/>
          </a:prstGeom>
        </p:spPr>
        <p:txBody>
          <a:bodyPr vert="horz" lIns="96616" tIns="48308" rIns="96616" bIns="48308"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517546"/>
            <a:ext cx="2984871" cy="501015"/>
          </a:xfrm>
          <a:prstGeom prst="rect">
            <a:avLst/>
          </a:prstGeom>
        </p:spPr>
        <p:txBody>
          <a:bodyPr vert="horz" lIns="96616" tIns="48308" rIns="96616" bIns="48308" rtlCol="0" anchor="b"/>
          <a:lstStyle>
            <a:lvl1pPr algn="l">
              <a:defRPr sz="1300"/>
            </a:lvl1pPr>
          </a:lstStyle>
          <a:p>
            <a:endParaRPr/>
          </a:p>
        </p:txBody>
      </p:sp>
      <p:sp>
        <p:nvSpPr>
          <p:cNvPr id="7" name="Slide Number Placeholder 6"/>
          <p:cNvSpPr>
            <a:spLocks noGrp="1"/>
          </p:cNvSpPr>
          <p:nvPr>
            <p:ph type="sldNum" sz="quarter" idx="5"/>
          </p:nvPr>
        </p:nvSpPr>
        <p:spPr>
          <a:xfrm>
            <a:off x="3901698" y="9517546"/>
            <a:ext cx="2984871" cy="501015"/>
          </a:xfrm>
          <a:prstGeom prst="rect">
            <a:avLst/>
          </a:prstGeom>
        </p:spPr>
        <p:txBody>
          <a:bodyPr vert="horz" lIns="96616" tIns="48308" rIns="96616" bIns="48308" rtlCol="0" anchor="b"/>
          <a:lstStyle>
            <a:lvl1pPr algn="r">
              <a:defRPr sz="1300"/>
            </a:lvl1pPr>
          </a:lstStyle>
          <a:p>
            <a:fld id="{01F2A70B-78F2-4DCF-B53B-C990D2FAFB8A}" type="slidenum">
              <a:rPr/>
              <a:t>‹#›</a:t>
            </a:fld>
            <a:endParaRPr/>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Coffin Text: The Tale of Horus and the Pig, (c. 1900 B.C.): Why the Egyptians did not eat pork: “O </a:t>
            </a:r>
            <a:r>
              <a:rPr lang="en-GB" dirty="0" err="1"/>
              <a:t>Batit</a:t>
            </a:r>
            <a:r>
              <a:rPr lang="en-GB" dirty="0"/>
              <a:t> of the evening, you swamp-dwellers, you of Mendes, ye of </a:t>
            </a:r>
            <a:r>
              <a:rPr lang="en-GB" dirty="0" err="1"/>
              <a:t>Buto</a:t>
            </a:r>
            <a:r>
              <a:rPr lang="en-GB" dirty="0"/>
              <a:t>, you of the shade of Re which knows not praise, you who brew stoppered beer---do you know why </a:t>
            </a:r>
            <a:r>
              <a:rPr lang="en-GB" dirty="0" err="1"/>
              <a:t>Rekhyt</a:t>
            </a:r>
            <a:r>
              <a:rPr lang="en-GB" dirty="0"/>
              <a:t> [Lower Egypt] was given to Horus? It was Re who gave it to him in recompense for the injury in his eye. It was Re--he said to Horus: "Pray, let me see your eye since this has happened to it" [injured in the fight with Seth]. [Source: A. de Buck, “The Egyptian Coffin Texts," (Chicago, 1918), p. 326, Internet Ancient History Sourcebook: Egypt, Fordham University] </a:t>
            </a:r>
          </a:p>
          <a:p>
            <a:r>
              <a:rPr lang="en-GB" dirty="0"/>
              <a:t>Then Re saw it. Re said: "Pray, look at that injury in your eye, while your hand is a covering over the good eye which is there." Then Horus looked at that injury. It assumed the form of a black pig. Thereupon Horus shrieked because of the state of his eye, which was stormy [inflamed]. Horus said: "Behold, my eye is as at that first blow which Seth made against my eye!" Thereupon Horus swallowed his heart before him [lost consciousness]. </a:t>
            </a:r>
          </a:p>
          <a:p>
            <a:r>
              <a:rPr lang="en-GB" dirty="0"/>
              <a:t>Then Re said: "Put him upon his bed until he has recovered." It was Seth---he has assumed form against him as a black pig; thereupon he shot a blow into his eye. Then Re said: "The pig is an abomination to Horus." "Would that he might recover," said the gods. That is how the pig became an abomination to the gods, as well as men, for Horus' sake..." </a:t>
            </a:r>
          </a:p>
          <a:p>
            <a:endParaRPr lang="en-GB" dirty="0"/>
          </a:p>
        </p:txBody>
      </p:sp>
      <p:sp>
        <p:nvSpPr>
          <p:cNvPr id="4" name="Slide Number Placeholder 3"/>
          <p:cNvSpPr>
            <a:spLocks noGrp="1"/>
          </p:cNvSpPr>
          <p:nvPr>
            <p:ph type="sldNum" sz="quarter" idx="10"/>
          </p:nvPr>
        </p:nvSpPr>
        <p:spPr/>
        <p:txBody>
          <a:bodyPr/>
          <a:lstStyle/>
          <a:p>
            <a:fld id="{01F2A70B-78F2-4DCF-B53B-C990D2FAFB8A}" type="slidenum">
              <a:rPr lang="en-GB" smtClean="0"/>
              <a:t>17</a:t>
            </a:fld>
            <a:endParaRPr lang="en-GB"/>
          </a:p>
        </p:txBody>
      </p:sp>
    </p:spTree>
    <p:extLst>
      <p:ext uri="{BB962C8B-B14F-4D97-AF65-F5344CB8AC3E}">
        <p14:creationId xmlns:p14="http://schemas.microsoft.com/office/powerpoint/2010/main" val="72575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905000"/>
            <a:ext cx="9144000" cy="2667000"/>
          </a:xfrm>
        </p:spPr>
        <p:txBody>
          <a:bodyPr>
            <a:noAutofit/>
          </a:bodyPr>
          <a:lstStyle>
            <a:lvl1pPr>
              <a:defRPr sz="5400"/>
            </a:lvl1pPr>
          </a:lstStyle>
          <a:p>
            <a:r>
              <a:rPr lang="en-US"/>
              <a:t>Click to edit Master title style</a:t>
            </a:r>
            <a:endParaRPr/>
          </a:p>
        </p:txBody>
      </p:sp>
      <p:grpSp>
        <p:nvGrpSpPr>
          <p:cNvPr id="256" name="line" descr="Line graphic"/>
          <p:cNvGrpSpPr/>
          <p:nvPr/>
        </p:nvGrpSpPr>
        <p:grpSpPr bwMode="invGray">
          <a:xfrm>
            <a:off x="1584896" y="4724400"/>
            <a:ext cx="8631936"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3" name="Subtitle 2"/>
          <p:cNvSpPr>
            <a:spLocks noGrp="1"/>
          </p:cNvSpPr>
          <p:nvPr>
            <p:ph type="subTitle" idx="1"/>
          </p:nvPr>
        </p:nvSpPr>
        <p:spPr>
          <a:xfrm>
            <a:off x="1522413" y="5105400"/>
            <a:ext cx="9143999"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7" name="line" descr="Line graphic"/>
          <p:cNvGrpSpPr/>
          <p:nvPr/>
        </p:nvGrpSpPr>
        <p:grpSpPr bwMode="invGray">
          <a:xfrm>
            <a:off x="1522413" y="1514475"/>
            <a:ext cx="10569575"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10/27/2018</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1612" y="274639"/>
            <a:ext cx="1371600" cy="5901747"/>
          </a:xfrm>
        </p:spPr>
        <p:txBody>
          <a:bodyPr vert="eaVert"/>
          <a:lstStyle/>
          <a:p>
            <a:r>
              <a:rPr lang="en-US"/>
              <a:t>Click to edit Master title style</a:t>
            </a:r>
            <a:endParaRPr/>
          </a:p>
        </p:txBody>
      </p:sp>
      <p:grpSp>
        <p:nvGrpSpPr>
          <p:cNvPr id="7" name="line" descr="Line graphic"/>
          <p:cNvGrpSpPr/>
          <p:nvPr/>
        </p:nvGrpSpPr>
        <p:grpSpPr bwMode="invGray">
          <a:xfrm rot="5400000">
            <a:off x="6864412" y="3472598"/>
            <a:ext cx="6492240" cy="64008"/>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Vertical Text Placeholder 2"/>
          <p:cNvSpPr>
            <a:spLocks noGrp="1"/>
          </p:cNvSpPr>
          <p:nvPr>
            <p:ph type="body" orient="vert" idx="1" hasCustomPrompt="1"/>
          </p:nvPr>
        </p:nvSpPr>
        <p:spPr>
          <a:xfrm>
            <a:off x="608012" y="277813"/>
            <a:ext cx="9144001" cy="5898573"/>
          </a:xfrm>
        </p:spPr>
        <p:txBody>
          <a:bodyPr vert="eaVert"/>
          <a:lstStyle>
            <a:lvl5pPr>
              <a:defRPr/>
            </a:lvl5pPr>
            <a:lvl6pPr marL="1261872" indent="0">
              <a:buNone/>
              <a:defRPr/>
            </a:lvl6pPr>
            <a:lvl7pPr>
              <a:defRPr/>
            </a:lvl7pPr>
            <a:lvl8pPr>
              <a:defRPr baseline="0"/>
            </a:lvl8pPr>
            <a:lvl9pPr>
              <a:defRPr baseline="0"/>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endParaRPr lang="en-US"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10/27/2018</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p>
            <a:r>
              <a:rPr lang="en-US"/>
              <a:t>Click to edit Master title style</a:t>
            </a:r>
            <a:endParaRPr/>
          </a:p>
        </p:txBody>
      </p:sp>
      <p:grpSp>
        <p:nvGrpSpPr>
          <p:cNvPr id="167" name="line" descr="Line graphic"/>
          <p:cNvGrpSpPr/>
          <p:nvPr/>
        </p:nvGrpSpPr>
        <p:grpSpPr bwMode="invGray">
          <a:xfrm>
            <a:off x="1522413" y="1514475"/>
            <a:ext cx="10569575"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9AFE8FB1-0A7A-443E-AAF7-31D4FA1AA312}" type="datetimeFigureOut">
              <a:rPr lang="en-US"/>
              <a:t>10/27/2018</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dirty="0"/>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2413" y="1905000"/>
            <a:ext cx="9144000" cy="2667000"/>
          </a:xfrm>
        </p:spPr>
        <p:txBody>
          <a:bodyPr anchor="b">
            <a:noAutofit/>
          </a:bodyPr>
          <a:lstStyle>
            <a:lvl1pPr algn="l">
              <a:defRPr sz="4400" b="0" cap="none" baseline="0"/>
            </a:lvl1pPr>
          </a:lstStyle>
          <a:p>
            <a:r>
              <a:rPr lang="en-US"/>
              <a:t>Click to edit Master title style</a:t>
            </a:r>
            <a:endParaRPr/>
          </a:p>
        </p:txBody>
      </p:sp>
      <p:grpSp>
        <p:nvGrpSpPr>
          <p:cNvPr id="255" name="line" descr="Line graphic"/>
          <p:cNvGrpSpPr/>
          <p:nvPr/>
        </p:nvGrpSpPr>
        <p:grpSpPr bwMode="invGray">
          <a:xfrm>
            <a:off x="1584896" y="4724400"/>
            <a:ext cx="8631936"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3" name="Text Placeholder 2"/>
          <p:cNvSpPr>
            <a:spLocks noGrp="1"/>
          </p:cNvSpPr>
          <p:nvPr>
            <p:ph type="body" idx="1"/>
          </p:nvPr>
        </p:nvSpPr>
        <p:spPr>
          <a:xfrm>
            <a:off x="1522413" y="5102525"/>
            <a:ext cx="9143999"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10/27/2018</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p>
            <a:r>
              <a:rPr lang="en-US"/>
              <a:t>Click to edit Master title style</a:t>
            </a:r>
            <a:endParaRPr/>
          </a:p>
        </p:txBody>
      </p:sp>
      <p:grpSp>
        <p:nvGrpSpPr>
          <p:cNvPr id="158" name="line" descr="Line graphic"/>
          <p:cNvGrpSpPr/>
          <p:nvPr/>
        </p:nvGrpSpPr>
        <p:grpSpPr bwMode="invGray">
          <a:xfrm>
            <a:off x="1522413" y="1514475"/>
            <a:ext cx="10569575"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Content Placeholder 2"/>
          <p:cNvSpPr>
            <a:spLocks noGrp="1"/>
          </p:cNvSpPr>
          <p:nvPr>
            <p:ph sz="half" idx="1"/>
          </p:nvPr>
        </p:nvSpPr>
        <p:spPr>
          <a:xfrm>
            <a:off x="1522413" y="1905000"/>
            <a:ext cx="441959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6815" y="1905000"/>
            <a:ext cx="4419598"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10/27/2018</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lvl1pPr>
              <a:defRPr/>
            </a:lvl1pPr>
          </a:lstStyle>
          <a:p>
            <a:r>
              <a:rPr lang="en-US"/>
              <a:t>Click to edit Master title style</a:t>
            </a:r>
            <a:endParaRPr/>
          </a:p>
        </p:txBody>
      </p:sp>
      <p:grpSp>
        <p:nvGrpSpPr>
          <p:cNvPr id="160" name="line" descr="Line graphic"/>
          <p:cNvGrpSpPr/>
          <p:nvPr/>
        </p:nvGrpSpPr>
        <p:grpSpPr bwMode="invGray">
          <a:xfrm>
            <a:off x="1522413" y="1514475"/>
            <a:ext cx="10569575"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Text Placeholder 2"/>
          <p:cNvSpPr>
            <a:spLocks noGrp="1"/>
          </p:cNvSpPr>
          <p:nvPr>
            <p:ph type="body" idx="1"/>
          </p:nvPr>
        </p:nvSpPr>
        <p:spPr>
          <a:xfrm>
            <a:off x="1522413"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2413" y="2819399"/>
            <a:ext cx="4416552"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0"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9860" y="2819399"/>
            <a:ext cx="4416552"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9AFE8FB1-0A7A-443E-AAF7-31D4FA1AA312}" type="datetimeFigureOut">
              <a:rPr lang="en-US"/>
              <a:t>10/27/2018</a:t>
            </a:fld>
            <a:endParaRPr/>
          </a:p>
        </p:txBody>
      </p:sp>
      <p:sp>
        <p:nvSpPr>
          <p:cNvPr id="9" name="Slide Number Placeholder 8"/>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156" name="line" descr="Line graphic"/>
          <p:cNvGrpSpPr/>
          <p:nvPr/>
        </p:nvGrpSpPr>
        <p:grpSpPr bwMode="invGray">
          <a:xfrm>
            <a:off x="1522413" y="1514475"/>
            <a:ext cx="10569575"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9AFE8FB1-0A7A-443E-AAF7-31D4FA1AA312}" type="datetimeFigureOut">
              <a:rPr lang="en-US"/>
              <a:t>10/27/2018</a:t>
            </a:fld>
            <a:endParaRPr/>
          </a:p>
        </p:txBody>
      </p:sp>
      <p:sp>
        <p:nvSpPr>
          <p:cNvPr id="5" name="Slide Number Placeholder 4"/>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9AFE8FB1-0A7A-443E-AAF7-31D4FA1AA312}" type="datetimeFigureOut">
              <a:rPr lang="en-US"/>
              <a:t>10/27/2018</a:t>
            </a:fld>
            <a:endParaRPr/>
          </a:p>
        </p:txBody>
      </p:sp>
      <p:sp>
        <p:nvSpPr>
          <p:cNvPr id="4" name="Slide Number Placeholder 3"/>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a:t>Click to edit Master title style</a:t>
            </a:r>
            <a:endParaRPr/>
          </a:p>
        </p:txBody>
      </p:sp>
      <p:sp>
        <p:nvSpPr>
          <p:cNvPr id="4" name="Text Placeholder 3"/>
          <p:cNvSpPr>
            <a:spLocks noGrp="1"/>
          </p:cNvSpPr>
          <p:nvPr>
            <p:ph type="body" sz="half" idx="2"/>
          </p:nvPr>
        </p:nvSpPr>
        <p:spPr>
          <a:xfrm>
            <a:off x="1522413" y="3429000"/>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Content Placeholder 2"/>
          <p:cNvSpPr>
            <a:spLocks noGrp="1"/>
          </p:cNvSpPr>
          <p:nvPr>
            <p:ph idx="1"/>
          </p:nvPr>
        </p:nvSpPr>
        <p:spPr>
          <a:xfrm>
            <a:off x="4710022" y="1905000"/>
            <a:ext cx="5669280"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grpSp>
        <p:nvGrpSpPr>
          <p:cNvPr id="615" name="frame" descr="Box graphic"/>
          <p:cNvGrpSpPr/>
          <p:nvPr/>
        </p:nvGrpSpPr>
        <p:grpSpPr bwMode="invGray">
          <a:xfrm>
            <a:off x="4417839" y="1630821"/>
            <a:ext cx="6291028" cy="4575885"/>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10/27/2018</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745838" y="1884311"/>
            <a:ext cx="5669280"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grpSp>
        <p:nvGrpSpPr>
          <p:cNvPr id="614" name="frame" descr="Box graphic"/>
          <p:cNvGrpSpPr/>
          <p:nvPr/>
        </p:nvGrpSpPr>
        <p:grpSpPr bwMode="invGray">
          <a:xfrm flipH="1">
            <a:off x="1447500" y="1630821"/>
            <a:ext cx="6291028" cy="4575885"/>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4" name="Text Placeholder 3"/>
          <p:cNvSpPr>
            <a:spLocks noGrp="1"/>
          </p:cNvSpPr>
          <p:nvPr>
            <p:ph type="body" sz="half" idx="2"/>
          </p:nvPr>
        </p:nvSpPr>
        <p:spPr>
          <a:xfrm>
            <a:off x="7905959" y="3411748"/>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10/27/2018</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200">
                <a:solidFill>
                  <a:schemeClr val="tx1">
                    <a:tint val="75000"/>
                  </a:schemeClr>
                </a:solidFill>
              </a:defRPr>
            </a:lvl1pPr>
          </a:lstStyle>
          <a:p>
            <a:fld id="{9AFE8FB1-0A7A-443E-AAF7-31D4FA1AA312}" type="datetimeFigureOut">
              <a:rPr lang="en-US" smtClean="0"/>
              <a:pPr/>
              <a:t>10/27/2018</a:t>
            </a:fld>
            <a:endParaRPr lang="en-US" dirty="0"/>
          </a:p>
        </p:txBody>
      </p:sp>
      <p:sp>
        <p:nvSpPr>
          <p:cNvPr id="6" name="Slide Number Placeholder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200">
                <a:solidFill>
                  <a:schemeClr val="tx1">
                    <a:tint val="75000"/>
                  </a:schemeClr>
                </a:solidFill>
              </a:defRPr>
            </a:lvl1pPr>
          </a:lstStyle>
          <a:p>
            <a:fld id="{25BA54BD-C84D-46CE-8B72-31BFB26ABA43}" type="slidenum">
              <a:rPr lang="en-US" smtClean="0"/>
              <a:pPr/>
              <a:t>‹#›</a:t>
            </a:fld>
            <a:endParaRPr lang="en-US"/>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2412" y="1905000"/>
            <a:ext cx="9684567" cy="2667000"/>
          </a:xfrm>
        </p:spPr>
        <p:txBody>
          <a:bodyPr/>
          <a:lstStyle/>
          <a:p>
            <a:r>
              <a:rPr lang="en-US" dirty="0"/>
              <a:t>We’re separate because... </a:t>
            </a:r>
          </a:p>
        </p:txBody>
      </p:sp>
      <p:sp>
        <p:nvSpPr>
          <p:cNvPr id="3" name="Subtitle 2"/>
          <p:cNvSpPr>
            <a:spLocks noGrp="1"/>
          </p:cNvSpPr>
          <p:nvPr>
            <p:ph type="subTitle" idx="1"/>
          </p:nvPr>
        </p:nvSpPr>
        <p:spPr/>
        <p:txBody>
          <a:bodyPr/>
          <a:lstStyle/>
          <a:p>
            <a:r>
              <a:rPr lang="en-US" dirty="0"/>
              <a:t>How we think about Diet and Health!</a:t>
            </a:r>
          </a:p>
        </p:txBody>
      </p:sp>
    </p:spTree>
    <p:extLst>
      <p:ext uri="{BB962C8B-B14F-4D97-AF65-F5344CB8AC3E}">
        <p14:creationId xmlns:p14="http://schemas.microsoft.com/office/powerpoint/2010/main" val="192011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D1DDD-5D1B-4D36-BBA2-2E17768EA12E}"/>
              </a:ext>
            </a:extLst>
          </p:cNvPr>
          <p:cNvSpPr>
            <a:spLocks noGrp="1"/>
          </p:cNvSpPr>
          <p:nvPr>
            <p:ph type="title"/>
          </p:nvPr>
        </p:nvSpPr>
        <p:spPr/>
        <p:txBody>
          <a:bodyPr/>
          <a:lstStyle/>
          <a:p>
            <a:r>
              <a:rPr lang="en-GB" dirty="0"/>
              <a:t>Example</a:t>
            </a:r>
            <a:r>
              <a:rPr lang="en-GB" baseline="0" dirty="0"/>
              <a:t> – Sacrifice</a:t>
            </a:r>
            <a:endParaRPr lang="en-GB" dirty="0"/>
          </a:p>
        </p:txBody>
      </p:sp>
      <p:sp>
        <p:nvSpPr>
          <p:cNvPr id="3" name="Content Placeholder 2">
            <a:extLst>
              <a:ext uri="{FF2B5EF4-FFF2-40B4-BE49-F238E27FC236}">
                <a16:creationId xmlns:a16="http://schemas.microsoft.com/office/drawing/2014/main" id="{8D49EC92-ACB2-4E2D-8D72-8F3800ACF9F9}"/>
              </a:ext>
            </a:extLst>
          </p:cNvPr>
          <p:cNvSpPr>
            <a:spLocks noGrp="1"/>
          </p:cNvSpPr>
          <p:nvPr>
            <p:ph idx="1"/>
          </p:nvPr>
        </p:nvSpPr>
        <p:spPr/>
        <p:txBody>
          <a:bodyPr/>
          <a:lstStyle/>
          <a:p>
            <a:r>
              <a:rPr lang="en-GB" dirty="0"/>
              <a:t>God does not ‘tolerate’ sin</a:t>
            </a:r>
          </a:p>
          <a:p>
            <a:r>
              <a:rPr lang="en-GB" dirty="0"/>
              <a:t>God directs how to ‘deal with’ sin/guilt</a:t>
            </a:r>
          </a:p>
        </p:txBody>
      </p:sp>
      <p:sp>
        <p:nvSpPr>
          <p:cNvPr id="4" name="Arrow: Left-Right 3">
            <a:extLst>
              <a:ext uri="{FF2B5EF4-FFF2-40B4-BE49-F238E27FC236}">
                <a16:creationId xmlns:a16="http://schemas.microsoft.com/office/drawing/2014/main" id="{18B862F6-9DFB-456A-8187-6638691BE4C3}"/>
              </a:ext>
            </a:extLst>
          </p:cNvPr>
          <p:cNvSpPr/>
          <p:nvPr/>
        </p:nvSpPr>
        <p:spPr>
          <a:xfrm>
            <a:off x="621804" y="5301208"/>
            <a:ext cx="11233248" cy="216024"/>
          </a:xfrm>
          <a:prstGeom prst="leftRightArrow">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AA0A381-F55C-4146-981B-1C43E216F238}"/>
              </a:ext>
            </a:extLst>
          </p:cNvPr>
          <p:cNvSpPr/>
          <p:nvPr/>
        </p:nvSpPr>
        <p:spPr>
          <a:xfrm>
            <a:off x="909836" y="4941168"/>
            <a:ext cx="72008" cy="1008112"/>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1DAD087-41C6-463A-86A6-9C6B52B42D48}"/>
              </a:ext>
            </a:extLst>
          </p:cNvPr>
          <p:cNvSpPr/>
          <p:nvPr/>
        </p:nvSpPr>
        <p:spPr>
          <a:xfrm>
            <a:off x="4510236" y="4941168"/>
            <a:ext cx="72008" cy="1008112"/>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0BFB9AF-664F-463D-898E-F00305FBF47D}"/>
              </a:ext>
            </a:extLst>
          </p:cNvPr>
          <p:cNvSpPr/>
          <p:nvPr/>
        </p:nvSpPr>
        <p:spPr>
          <a:xfrm>
            <a:off x="8398668" y="4905164"/>
            <a:ext cx="72008" cy="1008112"/>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838AE8F5-04FB-4F88-829C-93BB31129AE4}"/>
              </a:ext>
            </a:extLst>
          </p:cNvPr>
          <p:cNvSpPr txBox="1"/>
          <p:nvPr/>
        </p:nvSpPr>
        <p:spPr>
          <a:xfrm rot="16200000">
            <a:off x="389374" y="3956312"/>
            <a:ext cx="1184940" cy="424732"/>
          </a:xfrm>
          <a:prstGeom prst="rect">
            <a:avLst/>
          </a:prstGeom>
          <a:noFill/>
        </p:spPr>
        <p:txBody>
          <a:bodyPr wrap="none" rtlCol="0">
            <a:spAutoFit/>
          </a:bodyPr>
          <a:lstStyle/>
          <a:p>
            <a:pPr>
              <a:lnSpc>
                <a:spcPct val="90000"/>
              </a:lnSpc>
            </a:pPr>
            <a:r>
              <a:rPr lang="en-GB" sz="2400" dirty="0"/>
              <a:t>The Fall</a:t>
            </a:r>
          </a:p>
        </p:txBody>
      </p:sp>
      <p:sp>
        <p:nvSpPr>
          <p:cNvPr id="9" name="TextBox 8">
            <a:extLst>
              <a:ext uri="{FF2B5EF4-FFF2-40B4-BE49-F238E27FC236}">
                <a16:creationId xmlns:a16="http://schemas.microsoft.com/office/drawing/2014/main" id="{87D2227C-E940-4420-8A14-BC2FB54CBE56}"/>
              </a:ext>
            </a:extLst>
          </p:cNvPr>
          <p:cNvSpPr txBox="1"/>
          <p:nvPr/>
        </p:nvSpPr>
        <p:spPr>
          <a:xfrm rot="16200000">
            <a:off x="4176524" y="3961148"/>
            <a:ext cx="811441" cy="424732"/>
          </a:xfrm>
          <a:prstGeom prst="rect">
            <a:avLst/>
          </a:prstGeom>
          <a:noFill/>
        </p:spPr>
        <p:txBody>
          <a:bodyPr wrap="none" rtlCol="0">
            <a:spAutoFit/>
          </a:bodyPr>
          <a:lstStyle/>
          <a:p>
            <a:pPr>
              <a:lnSpc>
                <a:spcPct val="90000"/>
              </a:lnSpc>
            </a:pPr>
            <a:r>
              <a:rPr lang="en-GB" sz="2400" dirty="0"/>
              <a:t>Sinai</a:t>
            </a:r>
          </a:p>
        </p:txBody>
      </p:sp>
      <p:sp>
        <p:nvSpPr>
          <p:cNvPr id="10" name="TextBox 9">
            <a:extLst>
              <a:ext uri="{FF2B5EF4-FFF2-40B4-BE49-F238E27FC236}">
                <a16:creationId xmlns:a16="http://schemas.microsoft.com/office/drawing/2014/main" id="{37F882B7-EF2C-4541-BC4B-5DDABD9527CC}"/>
              </a:ext>
            </a:extLst>
          </p:cNvPr>
          <p:cNvSpPr txBox="1"/>
          <p:nvPr/>
        </p:nvSpPr>
        <p:spPr>
          <a:xfrm rot="16200000">
            <a:off x="7832649" y="3951039"/>
            <a:ext cx="1132041" cy="424732"/>
          </a:xfrm>
          <a:prstGeom prst="rect">
            <a:avLst/>
          </a:prstGeom>
          <a:noFill/>
        </p:spPr>
        <p:txBody>
          <a:bodyPr wrap="none" rtlCol="0">
            <a:spAutoFit/>
          </a:bodyPr>
          <a:lstStyle/>
          <a:p>
            <a:pPr>
              <a:lnSpc>
                <a:spcPct val="90000"/>
              </a:lnSpc>
            </a:pPr>
            <a:r>
              <a:rPr lang="en-GB" sz="2400" dirty="0"/>
              <a:t>Calvary</a:t>
            </a:r>
          </a:p>
        </p:txBody>
      </p:sp>
      <p:sp>
        <p:nvSpPr>
          <p:cNvPr id="11" name="TextBox 10">
            <a:extLst>
              <a:ext uri="{FF2B5EF4-FFF2-40B4-BE49-F238E27FC236}">
                <a16:creationId xmlns:a16="http://schemas.microsoft.com/office/drawing/2014/main" id="{06B3BE65-812F-4A37-A383-951FCF928C31}"/>
              </a:ext>
            </a:extLst>
          </p:cNvPr>
          <p:cNvSpPr txBox="1"/>
          <p:nvPr/>
        </p:nvSpPr>
        <p:spPr>
          <a:xfrm>
            <a:off x="5427893" y="5613092"/>
            <a:ext cx="2196435" cy="757130"/>
          </a:xfrm>
          <a:prstGeom prst="rect">
            <a:avLst/>
          </a:prstGeom>
          <a:noFill/>
        </p:spPr>
        <p:txBody>
          <a:bodyPr wrap="none" rtlCol="0">
            <a:spAutoFit/>
          </a:bodyPr>
          <a:lstStyle/>
          <a:p>
            <a:pPr>
              <a:lnSpc>
                <a:spcPct val="90000"/>
              </a:lnSpc>
            </a:pPr>
            <a:r>
              <a:rPr lang="en-GB" sz="2400" dirty="0">
                <a:solidFill>
                  <a:srgbClr val="FF0000"/>
                </a:solidFill>
              </a:rPr>
              <a:t>Animal sacrifice</a:t>
            </a:r>
          </a:p>
          <a:p>
            <a:pPr>
              <a:lnSpc>
                <a:spcPct val="90000"/>
              </a:lnSpc>
            </a:pPr>
            <a:r>
              <a:rPr lang="en-GB" sz="2400" dirty="0">
                <a:solidFill>
                  <a:srgbClr val="FF0000"/>
                </a:solidFill>
              </a:rPr>
              <a:t>Priest / Temple</a:t>
            </a:r>
          </a:p>
        </p:txBody>
      </p:sp>
      <p:sp>
        <p:nvSpPr>
          <p:cNvPr id="12" name="TextBox 11">
            <a:extLst>
              <a:ext uri="{FF2B5EF4-FFF2-40B4-BE49-F238E27FC236}">
                <a16:creationId xmlns:a16="http://schemas.microsoft.com/office/drawing/2014/main" id="{6AFEA28B-4E76-4140-8489-31A52B820384}"/>
              </a:ext>
            </a:extLst>
          </p:cNvPr>
          <p:cNvSpPr txBox="1"/>
          <p:nvPr/>
        </p:nvSpPr>
        <p:spPr>
          <a:xfrm>
            <a:off x="1340420" y="5613092"/>
            <a:ext cx="2629246" cy="757130"/>
          </a:xfrm>
          <a:prstGeom prst="rect">
            <a:avLst/>
          </a:prstGeom>
          <a:noFill/>
        </p:spPr>
        <p:txBody>
          <a:bodyPr wrap="none" rtlCol="0">
            <a:spAutoFit/>
          </a:bodyPr>
          <a:lstStyle/>
          <a:p>
            <a:pPr>
              <a:lnSpc>
                <a:spcPct val="90000"/>
              </a:lnSpc>
            </a:pPr>
            <a:r>
              <a:rPr lang="en-GB" sz="2400" dirty="0">
                <a:solidFill>
                  <a:srgbClr val="FF0000"/>
                </a:solidFill>
              </a:rPr>
              <a:t>Animal sacrifice</a:t>
            </a:r>
          </a:p>
          <a:p>
            <a:pPr>
              <a:lnSpc>
                <a:spcPct val="90000"/>
              </a:lnSpc>
            </a:pPr>
            <a:r>
              <a:rPr lang="en-GB" sz="2400" dirty="0">
                <a:solidFill>
                  <a:srgbClr val="FF0000"/>
                </a:solidFill>
              </a:rPr>
              <a:t>Anyone / anywhere</a:t>
            </a:r>
          </a:p>
        </p:txBody>
      </p:sp>
      <p:sp>
        <p:nvSpPr>
          <p:cNvPr id="13" name="TextBox 12">
            <a:extLst>
              <a:ext uri="{FF2B5EF4-FFF2-40B4-BE49-F238E27FC236}">
                <a16:creationId xmlns:a16="http://schemas.microsoft.com/office/drawing/2014/main" id="{1DC58A09-C18F-4BDB-B8E8-7F6F432A15D1}"/>
              </a:ext>
            </a:extLst>
          </p:cNvPr>
          <p:cNvSpPr txBox="1"/>
          <p:nvPr/>
        </p:nvSpPr>
        <p:spPr>
          <a:xfrm>
            <a:off x="9064298" y="5570715"/>
            <a:ext cx="2136547" cy="757130"/>
          </a:xfrm>
          <a:prstGeom prst="rect">
            <a:avLst/>
          </a:prstGeom>
          <a:noFill/>
        </p:spPr>
        <p:txBody>
          <a:bodyPr wrap="none" rtlCol="0">
            <a:spAutoFit/>
          </a:bodyPr>
          <a:lstStyle/>
          <a:p>
            <a:pPr>
              <a:lnSpc>
                <a:spcPct val="90000"/>
              </a:lnSpc>
            </a:pPr>
            <a:r>
              <a:rPr lang="en-GB" sz="2400" dirty="0">
                <a:solidFill>
                  <a:srgbClr val="FF0000"/>
                </a:solidFill>
              </a:rPr>
              <a:t>Blood of Christ</a:t>
            </a:r>
          </a:p>
          <a:p>
            <a:pPr>
              <a:lnSpc>
                <a:spcPct val="90000"/>
              </a:lnSpc>
            </a:pPr>
            <a:r>
              <a:rPr lang="en-GB" sz="2400" dirty="0">
                <a:solidFill>
                  <a:srgbClr val="FF0000"/>
                </a:solidFill>
              </a:rPr>
              <a:t>Come boldly. . .</a:t>
            </a:r>
          </a:p>
        </p:txBody>
      </p:sp>
      <p:pic>
        <p:nvPicPr>
          <p:cNvPr id="14" name="Picture 13">
            <a:extLst>
              <a:ext uri="{FF2B5EF4-FFF2-40B4-BE49-F238E27FC236}">
                <a16:creationId xmlns:a16="http://schemas.microsoft.com/office/drawing/2014/main" id="{9ABC7FCC-BC92-47BE-9970-159E5F47B413}"/>
              </a:ext>
            </a:extLst>
          </p:cNvPr>
          <p:cNvPicPr>
            <a:picLocks noChangeAspect="1"/>
          </p:cNvPicPr>
          <p:nvPr/>
        </p:nvPicPr>
        <p:blipFill rotWithShape="1">
          <a:blip r:embed="rId2"/>
          <a:srcRect t="24724"/>
          <a:stretch/>
        </p:blipFill>
        <p:spPr>
          <a:xfrm>
            <a:off x="1578282" y="3430610"/>
            <a:ext cx="2246398" cy="1356927"/>
          </a:xfrm>
          <a:prstGeom prst="rect">
            <a:avLst/>
          </a:prstGeom>
        </p:spPr>
      </p:pic>
      <p:pic>
        <p:nvPicPr>
          <p:cNvPr id="15" name="Picture 14">
            <a:extLst>
              <a:ext uri="{FF2B5EF4-FFF2-40B4-BE49-F238E27FC236}">
                <a16:creationId xmlns:a16="http://schemas.microsoft.com/office/drawing/2014/main" id="{AE9D63B4-AD52-4262-8035-5A92ACE086DF}"/>
              </a:ext>
            </a:extLst>
          </p:cNvPr>
          <p:cNvPicPr>
            <a:picLocks noChangeAspect="1"/>
          </p:cNvPicPr>
          <p:nvPr/>
        </p:nvPicPr>
        <p:blipFill>
          <a:blip r:embed="rId3"/>
          <a:stretch>
            <a:fillRect/>
          </a:stretch>
        </p:blipFill>
        <p:spPr>
          <a:xfrm>
            <a:off x="5290835" y="3355986"/>
            <a:ext cx="2361037" cy="1471492"/>
          </a:xfrm>
          <a:prstGeom prst="rect">
            <a:avLst/>
          </a:prstGeom>
        </p:spPr>
      </p:pic>
      <p:pic>
        <p:nvPicPr>
          <p:cNvPr id="16" name="Picture 15">
            <a:extLst>
              <a:ext uri="{FF2B5EF4-FFF2-40B4-BE49-F238E27FC236}">
                <a16:creationId xmlns:a16="http://schemas.microsoft.com/office/drawing/2014/main" id="{05C1766C-4BFF-481D-BA77-CC53676F0B2A}"/>
              </a:ext>
            </a:extLst>
          </p:cNvPr>
          <p:cNvPicPr>
            <a:picLocks noChangeAspect="1"/>
          </p:cNvPicPr>
          <p:nvPr/>
        </p:nvPicPr>
        <p:blipFill rotWithShape="1">
          <a:blip r:embed="rId4"/>
          <a:srcRect l="2682" t="25000" r="3022" b="26375"/>
          <a:stretch/>
        </p:blipFill>
        <p:spPr>
          <a:xfrm>
            <a:off x="8817265" y="3409005"/>
            <a:ext cx="2821764" cy="1455075"/>
          </a:xfrm>
          <a:prstGeom prst="rect">
            <a:avLst/>
          </a:prstGeom>
        </p:spPr>
      </p:pic>
    </p:spTree>
    <p:extLst>
      <p:ext uri="{BB962C8B-B14F-4D97-AF65-F5344CB8AC3E}">
        <p14:creationId xmlns:p14="http://schemas.microsoft.com/office/powerpoint/2010/main" val="383796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A2B8E-E3E6-429A-A56B-FD086DFC69D7}"/>
              </a:ext>
            </a:extLst>
          </p:cNvPr>
          <p:cNvSpPr>
            <a:spLocks noGrp="1"/>
          </p:cNvSpPr>
          <p:nvPr>
            <p:ph type="title"/>
          </p:nvPr>
        </p:nvSpPr>
        <p:spPr/>
        <p:txBody>
          <a:bodyPr/>
          <a:lstStyle/>
          <a:p>
            <a:r>
              <a:rPr lang="en-GB" dirty="0"/>
              <a:t>Dispensationalism</a:t>
            </a:r>
          </a:p>
        </p:txBody>
      </p:sp>
      <p:pic>
        <p:nvPicPr>
          <p:cNvPr id="5" name="Content Placeholder 4">
            <a:extLst>
              <a:ext uri="{FF2B5EF4-FFF2-40B4-BE49-F238E27FC236}">
                <a16:creationId xmlns:a16="http://schemas.microsoft.com/office/drawing/2014/main" id="{D18EDCE8-6242-4365-AF3F-A00C02AACC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4697" y="1757362"/>
            <a:ext cx="10999430" cy="4826000"/>
          </a:xfrm>
        </p:spPr>
      </p:pic>
    </p:spTree>
    <p:extLst>
      <p:ext uri="{BB962C8B-B14F-4D97-AF65-F5344CB8AC3E}">
        <p14:creationId xmlns:p14="http://schemas.microsoft.com/office/powerpoint/2010/main" val="215132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EB2E-E2F6-4907-A009-B4BCBEF6E1F4}"/>
              </a:ext>
            </a:extLst>
          </p:cNvPr>
          <p:cNvSpPr>
            <a:spLocks noGrp="1"/>
          </p:cNvSpPr>
          <p:nvPr>
            <p:ph type="title"/>
          </p:nvPr>
        </p:nvSpPr>
        <p:spPr/>
        <p:txBody>
          <a:bodyPr/>
          <a:lstStyle/>
          <a:p>
            <a:r>
              <a:rPr lang="en-GB" dirty="0"/>
              <a:t>Conclusions 2?</a:t>
            </a:r>
          </a:p>
        </p:txBody>
      </p:sp>
      <p:sp>
        <p:nvSpPr>
          <p:cNvPr id="3" name="Content Placeholder 2">
            <a:extLst>
              <a:ext uri="{FF2B5EF4-FFF2-40B4-BE49-F238E27FC236}">
                <a16:creationId xmlns:a16="http://schemas.microsoft.com/office/drawing/2014/main" id="{17C33421-6871-4440-80EF-21A5BBE30A96}"/>
              </a:ext>
            </a:extLst>
          </p:cNvPr>
          <p:cNvSpPr>
            <a:spLocks noGrp="1"/>
          </p:cNvSpPr>
          <p:nvPr>
            <p:ph idx="1"/>
          </p:nvPr>
        </p:nvSpPr>
        <p:spPr/>
        <p:txBody>
          <a:bodyPr/>
          <a:lstStyle/>
          <a:p>
            <a:r>
              <a:rPr lang="en-GB" dirty="0"/>
              <a:t>God is unchanging</a:t>
            </a:r>
          </a:p>
          <a:p>
            <a:r>
              <a:rPr lang="en-GB" dirty="0"/>
              <a:t>God’s intentions toward us do not alter</a:t>
            </a:r>
          </a:p>
          <a:p>
            <a:r>
              <a:rPr lang="en-GB" dirty="0"/>
              <a:t>What God tells us to do (or allows us to do) may change</a:t>
            </a:r>
            <a:r>
              <a:rPr lang="en-GB" dirty="0">
                <a:solidFill>
                  <a:srgbClr val="FF0000"/>
                </a:solidFill>
              </a:rPr>
              <a:t>.</a:t>
            </a:r>
          </a:p>
        </p:txBody>
      </p:sp>
    </p:spTree>
    <p:extLst>
      <p:ext uri="{BB962C8B-B14F-4D97-AF65-F5344CB8AC3E}">
        <p14:creationId xmlns:p14="http://schemas.microsoft.com/office/powerpoint/2010/main" val="267187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48FB8-2265-43F2-9A77-C1EDE4767933}"/>
              </a:ext>
            </a:extLst>
          </p:cNvPr>
          <p:cNvSpPr>
            <a:spLocks noGrp="1"/>
          </p:cNvSpPr>
          <p:nvPr>
            <p:ph type="title"/>
          </p:nvPr>
        </p:nvSpPr>
        <p:spPr/>
        <p:txBody>
          <a:bodyPr/>
          <a:lstStyle/>
          <a:p>
            <a:r>
              <a:rPr lang="en-GB" dirty="0"/>
              <a:t>Foundation</a:t>
            </a:r>
            <a:r>
              <a:rPr lang="en-GB" baseline="0" dirty="0"/>
              <a:t> Stones Summary</a:t>
            </a:r>
            <a:endParaRPr lang="en-GB" dirty="0"/>
          </a:p>
        </p:txBody>
      </p:sp>
      <p:sp>
        <p:nvSpPr>
          <p:cNvPr id="3" name="Content Placeholder 2">
            <a:extLst>
              <a:ext uri="{FF2B5EF4-FFF2-40B4-BE49-F238E27FC236}">
                <a16:creationId xmlns:a16="http://schemas.microsoft.com/office/drawing/2014/main" id="{676F5216-3AA1-420E-B291-C3818B20F584}"/>
              </a:ext>
            </a:extLst>
          </p:cNvPr>
          <p:cNvSpPr>
            <a:spLocks noGrp="1"/>
          </p:cNvSpPr>
          <p:nvPr>
            <p:ph idx="1"/>
          </p:nvPr>
        </p:nvSpPr>
        <p:spPr>
          <a:xfrm>
            <a:off x="1125860" y="1928191"/>
            <a:ext cx="3583498" cy="4267200"/>
          </a:xfrm>
        </p:spPr>
        <p:txBody>
          <a:bodyPr/>
          <a:lstStyle/>
          <a:p>
            <a:pPr marL="0" indent="0">
              <a:buNone/>
            </a:pPr>
            <a:r>
              <a:rPr lang="en-GB" dirty="0"/>
              <a:t>‘Blessings’ are mostly consequences of wise/good behaviour. </a:t>
            </a:r>
          </a:p>
        </p:txBody>
      </p:sp>
      <p:pic>
        <p:nvPicPr>
          <p:cNvPr id="4" name="Picture 3">
            <a:extLst>
              <a:ext uri="{FF2B5EF4-FFF2-40B4-BE49-F238E27FC236}">
                <a16:creationId xmlns:a16="http://schemas.microsoft.com/office/drawing/2014/main" id="{D68F5130-52D6-41DC-9492-F82089B5184C}"/>
              </a:ext>
            </a:extLst>
          </p:cNvPr>
          <p:cNvPicPr>
            <a:picLocks noChangeAspect="1"/>
          </p:cNvPicPr>
          <p:nvPr/>
        </p:nvPicPr>
        <p:blipFill rotWithShape="1">
          <a:blip r:embed="rId2"/>
          <a:srcRect b="21296"/>
          <a:stretch/>
        </p:blipFill>
        <p:spPr>
          <a:xfrm>
            <a:off x="1125860" y="3789040"/>
            <a:ext cx="3352285" cy="2638400"/>
          </a:xfrm>
          <a:prstGeom prst="rect">
            <a:avLst/>
          </a:prstGeom>
        </p:spPr>
      </p:pic>
      <p:pic>
        <p:nvPicPr>
          <p:cNvPr id="5" name="Picture 4">
            <a:extLst>
              <a:ext uri="{FF2B5EF4-FFF2-40B4-BE49-F238E27FC236}">
                <a16:creationId xmlns:a16="http://schemas.microsoft.com/office/drawing/2014/main" id="{C15C98CB-12A9-4122-BAEC-0C0180CF0B78}"/>
              </a:ext>
            </a:extLst>
          </p:cNvPr>
          <p:cNvPicPr>
            <a:picLocks noChangeAspect="1"/>
          </p:cNvPicPr>
          <p:nvPr/>
        </p:nvPicPr>
        <p:blipFill rotWithShape="1">
          <a:blip r:embed="rId3"/>
          <a:srcRect l="12988" t="16401" r="15350" b="13251"/>
          <a:stretch/>
        </p:blipFill>
        <p:spPr>
          <a:xfrm>
            <a:off x="8097097" y="3789040"/>
            <a:ext cx="3583498" cy="2638400"/>
          </a:xfrm>
          <a:prstGeom prst="rect">
            <a:avLst/>
          </a:prstGeom>
        </p:spPr>
      </p:pic>
      <p:sp>
        <p:nvSpPr>
          <p:cNvPr id="6" name="Content Placeholder 2">
            <a:extLst>
              <a:ext uri="{FF2B5EF4-FFF2-40B4-BE49-F238E27FC236}">
                <a16:creationId xmlns:a16="http://schemas.microsoft.com/office/drawing/2014/main" id="{1FF619E1-6092-4ED4-B3DD-346BB07127FB}"/>
              </a:ext>
            </a:extLst>
          </p:cNvPr>
          <p:cNvSpPr txBox="1">
            <a:spLocks/>
          </p:cNvSpPr>
          <p:nvPr/>
        </p:nvSpPr>
        <p:spPr>
          <a:xfrm>
            <a:off x="8097097" y="1928191"/>
            <a:ext cx="3583498" cy="4267200"/>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n-GB" dirty="0"/>
              <a:t>Though God is unchanging, his commands to us do change.</a:t>
            </a:r>
          </a:p>
        </p:txBody>
      </p:sp>
    </p:spTree>
    <p:extLst>
      <p:ext uri="{BB962C8B-B14F-4D97-AF65-F5344CB8AC3E}">
        <p14:creationId xmlns:p14="http://schemas.microsoft.com/office/powerpoint/2010/main" val="420906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16670-DB8D-43E0-AF54-F5CF6BC6C5EC}"/>
              </a:ext>
            </a:extLst>
          </p:cNvPr>
          <p:cNvSpPr>
            <a:spLocks noGrp="1"/>
          </p:cNvSpPr>
          <p:nvPr>
            <p:ph type="title"/>
          </p:nvPr>
        </p:nvSpPr>
        <p:spPr/>
        <p:txBody>
          <a:bodyPr/>
          <a:lstStyle/>
          <a:p>
            <a:r>
              <a:rPr lang="en-GB" dirty="0"/>
              <a:t>Health? The Manufacturer’s Specification</a:t>
            </a:r>
          </a:p>
        </p:txBody>
      </p:sp>
      <p:sp>
        <p:nvSpPr>
          <p:cNvPr id="3" name="Content Placeholder 2">
            <a:extLst>
              <a:ext uri="{FF2B5EF4-FFF2-40B4-BE49-F238E27FC236}">
                <a16:creationId xmlns:a16="http://schemas.microsoft.com/office/drawing/2014/main" id="{780798C8-10DD-4B2A-BEF3-BEC4B980D9BB}"/>
              </a:ext>
            </a:extLst>
          </p:cNvPr>
          <p:cNvSpPr>
            <a:spLocks noGrp="1"/>
          </p:cNvSpPr>
          <p:nvPr>
            <p:ph idx="1"/>
          </p:nvPr>
        </p:nvSpPr>
        <p:spPr>
          <a:xfrm>
            <a:off x="1522414" y="1905000"/>
            <a:ext cx="6372198" cy="4267200"/>
          </a:xfrm>
        </p:spPr>
        <p:txBody>
          <a:bodyPr/>
          <a:lstStyle/>
          <a:p>
            <a:r>
              <a:rPr lang="en-GB" dirty="0"/>
              <a:t>Genesis 1</a:t>
            </a:r>
            <a:r>
              <a:rPr lang="en-GB" baseline="0" dirty="0"/>
              <a:t> diet</a:t>
            </a:r>
          </a:p>
          <a:p>
            <a:r>
              <a:rPr lang="en-GB" baseline="30000" dirty="0"/>
              <a:t>29 </a:t>
            </a:r>
            <a:r>
              <a:rPr lang="en-GB" dirty="0"/>
              <a:t>Then God said, “I give you every seed-bearing plant on the face of the whole earth and every tree that has fruit with seed in it. They will be yours for food. </a:t>
            </a:r>
            <a:endParaRPr lang="en-GB" baseline="0" dirty="0"/>
          </a:p>
        </p:txBody>
      </p:sp>
      <p:pic>
        <p:nvPicPr>
          <p:cNvPr id="4" name="Picture 3">
            <a:extLst>
              <a:ext uri="{FF2B5EF4-FFF2-40B4-BE49-F238E27FC236}">
                <a16:creationId xmlns:a16="http://schemas.microsoft.com/office/drawing/2014/main" id="{71ADB24E-16D3-4101-9A1E-553F9411A71B}"/>
              </a:ext>
            </a:extLst>
          </p:cNvPr>
          <p:cNvPicPr>
            <a:picLocks noChangeAspect="1"/>
          </p:cNvPicPr>
          <p:nvPr/>
        </p:nvPicPr>
        <p:blipFill rotWithShape="1">
          <a:blip r:embed="rId2"/>
          <a:srcRect b="8485"/>
          <a:stretch/>
        </p:blipFill>
        <p:spPr>
          <a:xfrm>
            <a:off x="1056960" y="4333081"/>
            <a:ext cx="2767371" cy="1808962"/>
          </a:xfrm>
          <a:prstGeom prst="rect">
            <a:avLst/>
          </a:prstGeom>
        </p:spPr>
      </p:pic>
      <p:pic>
        <p:nvPicPr>
          <p:cNvPr id="5" name="Picture 4">
            <a:extLst>
              <a:ext uri="{FF2B5EF4-FFF2-40B4-BE49-F238E27FC236}">
                <a16:creationId xmlns:a16="http://schemas.microsoft.com/office/drawing/2014/main" id="{46DADB09-F09A-47A9-87C8-342CB170128E}"/>
              </a:ext>
            </a:extLst>
          </p:cNvPr>
          <p:cNvPicPr>
            <a:picLocks noChangeAspect="1"/>
          </p:cNvPicPr>
          <p:nvPr/>
        </p:nvPicPr>
        <p:blipFill>
          <a:blip r:embed="rId3"/>
          <a:stretch>
            <a:fillRect/>
          </a:stretch>
        </p:blipFill>
        <p:spPr>
          <a:xfrm>
            <a:off x="8360066" y="2865722"/>
            <a:ext cx="3306477" cy="3306477"/>
          </a:xfrm>
          <a:prstGeom prst="rect">
            <a:avLst/>
          </a:prstGeom>
        </p:spPr>
      </p:pic>
      <p:pic>
        <p:nvPicPr>
          <p:cNvPr id="7" name="Picture 6">
            <a:extLst>
              <a:ext uri="{FF2B5EF4-FFF2-40B4-BE49-F238E27FC236}">
                <a16:creationId xmlns:a16="http://schemas.microsoft.com/office/drawing/2014/main" id="{EF4F58FB-A633-41D9-93EC-C02C4DCE5204}"/>
              </a:ext>
            </a:extLst>
          </p:cNvPr>
          <p:cNvPicPr>
            <a:picLocks noChangeAspect="1"/>
          </p:cNvPicPr>
          <p:nvPr/>
        </p:nvPicPr>
        <p:blipFill>
          <a:blip r:embed="rId4"/>
          <a:stretch>
            <a:fillRect/>
          </a:stretch>
        </p:blipFill>
        <p:spPr>
          <a:xfrm>
            <a:off x="4299218" y="4333081"/>
            <a:ext cx="3617926" cy="1808963"/>
          </a:xfrm>
          <a:prstGeom prst="rect">
            <a:avLst/>
          </a:prstGeom>
        </p:spPr>
      </p:pic>
    </p:spTree>
    <p:extLst>
      <p:ext uri="{BB962C8B-B14F-4D97-AF65-F5344CB8AC3E}">
        <p14:creationId xmlns:p14="http://schemas.microsoft.com/office/powerpoint/2010/main" val="410908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18018-C4A7-44BE-B87A-C178A906666F}"/>
              </a:ext>
            </a:extLst>
          </p:cNvPr>
          <p:cNvSpPr>
            <a:spLocks noGrp="1"/>
          </p:cNvSpPr>
          <p:nvPr>
            <p:ph type="title"/>
          </p:nvPr>
        </p:nvSpPr>
        <p:spPr/>
        <p:txBody>
          <a:bodyPr/>
          <a:lstStyle/>
          <a:p>
            <a:r>
              <a:rPr lang="en-GB" dirty="0"/>
              <a:t>Flood diet</a:t>
            </a:r>
          </a:p>
        </p:txBody>
      </p:sp>
      <p:sp>
        <p:nvSpPr>
          <p:cNvPr id="3" name="Content Placeholder 2">
            <a:extLst>
              <a:ext uri="{FF2B5EF4-FFF2-40B4-BE49-F238E27FC236}">
                <a16:creationId xmlns:a16="http://schemas.microsoft.com/office/drawing/2014/main" id="{DBA7CC13-13B7-4321-BD8E-3177B1BA46CD}"/>
              </a:ext>
            </a:extLst>
          </p:cNvPr>
          <p:cNvSpPr>
            <a:spLocks noGrp="1"/>
          </p:cNvSpPr>
          <p:nvPr>
            <p:ph idx="1"/>
          </p:nvPr>
        </p:nvSpPr>
        <p:spPr/>
        <p:txBody>
          <a:bodyPr/>
          <a:lstStyle/>
          <a:p>
            <a:r>
              <a:rPr lang="en-GB" dirty="0"/>
              <a:t>Genesis 9</a:t>
            </a:r>
          </a:p>
          <a:p>
            <a:r>
              <a:rPr lang="en-GB" baseline="30000" dirty="0"/>
              <a:t>3 </a:t>
            </a:r>
            <a:r>
              <a:rPr lang="en-GB" dirty="0"/>
              <a:t>Everything that lives and moves about will be food for you. Just as I gave you the green plants, I now give you everything.</a:t>
            </a:r>
          </a:p>
        </p:txBody>
      </p:sp>
      <p:pic>
        <p:nvPicPr>
          <p:cNvPr id="4" name="Picture 3">
            <a:extLst>
              <a:ext uri="{FF2B5EF4-FFF2-40B4-BE49-F238E27FC236}">
                <a16:creationId xmlns:a16="http://schemas.microsoft.com/office/drawing/2014/main" id="{D0E5BE64-F79A-43F6-885E-D74A39920BB8}"/>
              </a:ext>
            </a:extLst>
          </p:cNvPr>
          <p:cNvPicPr>
            <a:picLocks noChangeAspect="1"/>
          </p:cNvPicPr>
          <p:nvPr/>
        </p:nvPicPr>
        <p:blipFill rotWithShape="1">
          <a:blip r:embed="rId2"/>
          <a:srcRect l="14557" r="2920"/>
          <a:stretch/>
        </p:blipFill>
        <p:spPr>
          <a:xfrm>
            <a:off x="280040" y="3429000"/>
            <a:ext cx="2448272" cy="1974259"/>
          </a:xfrm>
          <a:prstGeom prst="rect">
            <a:avLst/>
          </a:prstGeom>
        </p:spPr>
      </p:pic>
      <p:pic>
        <p:nvPicPr>
          <p:cNvPr id="5" name="Picture 4">
            <a:extLst>
              <a:ext uri="{FF2B5EF4-FFF2-40B4-BE49-F238E27FC236}">
                <a16:creationId xmlns:a16="http://schemas.microsoft.com/office/drawing/2014/main" id="{AE5AEE9D-2D69-4274-936F-08AC671F1321}"/>
              </a:ext>
            </a:extLst>
          </p:cNvPr>
          <p:cNvPicPr>
            <a:picLocks noChangeAspect="1"/>
          </p:cNvPicPr>
          <p:nvPr/>
        </p:nvPicPr>
        <p:blipFill>
          <a:blip r:embed="rId3"/>
          <a:stretch>
            <a:fillRect/>
          </a:stretch>
        </p:blipFill>
        <p:spPr>
          <a:xfrm>
            <a:off x="2989601" y="4983162"/>
            <a:ext cx="2857500" cy="1600200"/>
          </a:xfrm>
          <a:prstGeom prst="rect">
            <a:avLst/>
          </a:prstGeom>
        </p:spPr>
      </p:pic>
      <p:pic>
        <p:nvPicPr>
          <p:cNvPr id="6" name="Picture 5">
            <a:extLst>
              <a:ext uri="{FF2B5EF4-FFF2-40B4-BE49-F238E27FC236}">
                <a16:creationId xmlns:a16="http://schemas.microsoft.com/office/drawing/2014/main" id="{09671AFF-FFFC-4744-8C9C-99678A808823}"/>
              </a:ext>
            </a:extLst>
          </p:cNvPr>
          <p:cNvPicPr>
            <a:picLocks noChangeAspect="1"/>
          </p:cNvPicPr>
          <p:nvPr/>
        </p:nvPicPr>
        <p:blipFill>
          <a:blip r:embed="rId4"/>
          <a:stretch>
            <a:fillRect/>
          </a:stretch>
        </p:blipFill>
        <p:spPr>
          <a:xfrm>
            <a:off x="6030034" y="3429000"/>
            <a:ext cx="2857500" cy="1901536"/>
          </a:xfrm>
          <a:prstGeom prst="rect">
            <a:avLst/>
          </a:prstGeom>
        </p:spPr>
      </p:pic>
      <p:pic>
        <p:nvPicPr>
          <p:cNvPr id="7" name="Picture 6">
            <a:extLst>
              <a:ext uri="{FF2B5EF4-FFF2-40B4-BE49-F238E27FC236}">
                <a16:creationId xmlns:a16="http://schemas.microsoft.com/office/drawing/2014/main" id="{F7577110-86E1-44D5-BE58-72AE90B282F6}"/>
              </a:ext>
            </a:extLst>
          </p:cNvPr>
          <p:cNvPicPr>
            <a:picLocks noChangeAspect="1"/>
          </p:cNvPicPr>
          <p:nvPr/>
        </p:nvPicPr>
        <p:blipFill>
          <a:blip r:embed="rId5"/>
          <a:stretch>
            <a:fillRect/>
          </a:stretch>
        </p:blipFill>
        <p:spPr>
          <a:xfrm>
            <a:off x="9198128" y="4803769"/>
            <a:ext cx="2619375" cy="1743075"/>
          </a:xfrm>
          <a:prstGeom prst="rect">
            <a:avLst/>
          </a:prstGeom>
        </p:spPr>
      </p:pic>
      <p:pic>
        <p:nvPicPr>
          <p:cNvPr id="8" name="Picture 7">
            <a:extLst>
              <a:ext uri="{FF2B5EF4-FFF2-40B4-BE49-F238E27FC236}">
                <a16:creationId xmlns:a16="http://schemas.microsoft.com/office/drawing/2014/main" id="{BCB2B769-C5C1-476F-A725-51156E1D6FBD}"/>
              </a:ext>
            </a:extLst>
          </p:cNvPr>
          <p:cNvPicPr>
            <a:picLocks noChangeAspect="1"/>
          </p:cNvPicPr>
          <p:nvPr/>
        </p:nvPicPr>
        <p:blipFill rotWithShape="1">
          <a:blip r:embed="rId6"/>
          <a:srcRect b="77004"/>
          <a:stretch/>
        </p:blipFill>
        <p:spPr>
          <a:xfrm>
            <a:off x="7390556" y="168647"/>
            <a:ext cx="4626699" cy="1183828"/>
          </a:xfrm>
          <a:prstGeom prst="rect">
            <a:avLst/>
          </a:prstGeom>
        </p:spPr>
      </p:pic>
    </p:spTree>
    <p:extLst>
      <p:ext uri="{BB962C8B-B14F-4D97-AF65-F5344CB8AC3E}">
        <p14:creationId xmlns:p14="http://schemas.microsoft.com/office/powerpoint/2010/main" val="415891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5A611-90B0-4AFA-A9BC-18B4293797E6}"/>
              </a:ext>
            </a:extLst>
          </p:cNvPr>
          <p:cNvSpPr>
            <a:spLocks noGrp="1"/>
          </p:cNvSpPr>
          <p:nvPr>
            <p:ph type="title"/>
          </p:nvPr>
        </p:nvSpPr>
        <p:spPr/>
        <p:txBody>
          <a:bodyPr/>
          <a:lstStyle/>
          <a:p>
            <a:r>
              <a:rPr lang="en-GB" dirty="0"/>
              <a:t>Explaining the options</a:t>
            </a:r>
          </a:p>
        </p:txBody>
      </p:sp>
      <p:sp>
        <p:nvSpPr>
          <p:cNvPr id="3" name="Content Placeholder 2">
            <a:extLst>
              <a:ext uri="{FF2B5EF4-FFF2-40B4-BE49-F238E27FC236}">
                <a16:creationId xmlns:a16="http://schemas.microsoft.com/office/drawing/2014/main" id="{6B7227BF-A8D1-415D-93A8-B77E3EA4E482}"/>
              </a:ext>
            </a:extLst>
          </p:cNvPr>
          <p:cNvSpPr>
            <a:spLocks noGrp="1"/>
          </p:cNvSpPr>
          <p:nvPr>
            <p:ph idx="1"/>
          </p:nvPr>
        </p:nvSpPr>
        <p:spPr/>
        <p:txBody>
          <a:bodyPr/>
          <a:lstStyle/>
          <a:p>
            <a:r>
              <a:rPr lang="en-GB" dirty="0"/>
              <a:t>Clean &amp; Unclean animals went into the ark. . . Therefore. . .</a:t>
            </a:r>
          </a:p>
          <a:p>
            <a:r>
              <a:rPr lang="en-GB" dirty="0"/>
              <a:t>Everything that lives and moves about . . .</a:t>
            </a:r>
          </a:p>
        </p:txBody>
      </p:sp>
      <p:pic>
        <p:nvPicPr>
          <p:cNvPr id="4" name="Picture 3">
            <a:extLst>
              <a:ext uri="{FF2B5EF4-FFF2-40B4-BE49-F238E27FC236}">
                <a16:creationId xmlns:a16="http://schemas.microsoft.com/office/drawing/2014/main" id="{A2184B10-7931-4E46-9FBE-B3CA89EE48BB}"/>
              </a:ext>
            </a:extLst>
          </p:cNvPr>
          <p:cNvPicPr>
            <a:picLocks noChangeAspect="1"/>
          </p:cNvPicPr>
          <p:nvPr/>
        </p:nvPicPr>
        <p:blipFill>
          <a:blip r:embed="rId2"/>
          <a:stretch>
            <a:fillRect/>
          </a:stretch>
        </p:blipFill>
        <p:spPr>
          <a:xfrm>
            <a:off x="1525623" y="3124698"/>
            <a:ext cx="5256584" cy="3424993"/>
          </a:xfrm>
          <a:prstGeom prst="rect">
            <a:avLst/>
          </a:prstGeom>
        </p:spPr>
      </p:pic>
    </p:spTree>
    <p:extLst>
      <p:ext uri="{BB962C8B-B14F-4D97-AF65-F5344CB8AC3E}">
        <p14:creationId xmlns:p14="http://schemas.microsoft.com/office/powerpoint/2010/main" val="393226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E95B5-80F3-41E8-8611-35F1811A5676}"/>
              </a:ext>
            </a:extLst>
          </p:cNvPr>
          <p:cNvSpPr>
            <a:spLocks noGrp="1"/>
          </p:cNvSpPr>
          <p:nvPr>
            <p:ph type="title"/>
          </p:nvPr>
        </p:nvSpPr>
        <p:spPr/>
        <p:txBody>
          <a:bodyPr/>
          <a:lstStyle/>
          <a:p>
            <a:r>
              <a:rPr lang="en-GB" dirty="0"/>
              <a:t>Sinai Diet vs Egyptian</a:t>
            </a:r>
          </a:p>
        </p:txBody>
      </p:sp>
      <p:sp>
        <p:nvSpPr>
          <p:cNvPr id="3" name="Content Placeholder 2">
            <a:extLst>
              <a:ext uri="{FF2B5EF4-FFF2-40B4-BE49-F238E27FC236}">
                <a16:creationId xmlns:a16="http://schemas.microsoft.com/office/drawing/2014/main" id="{47BAA0E5-6060-48FB-B7BE-6271F4F1B0DB}"/>
              </a:ext>
            </a:extLst>
          </p:cNvPr>
          <p:cNvSpPr>
            <a:spLocks noGrp="1"/>
          </p:cNvSpPr>
          <p:nvPr>
            <p:ph idx="1"/>
          </p:nvPr>
        </p:nvSpPr>
        <p:spPr>
          <a:xfrm>
            <a:off x="333772" y="1905000"/>
            <a:ext cx="7056784" cy="4678362"/>
          </a:xfrm>
        </p:spPr>
        <p:txBody>
          <a:bodyPr>
            <a:normAutofit lnSpcReduction="10000"/>
          </a:bodyPr>
          <a:lstStyle/>
          <a:p>
            <a:r>
              <a:rPr lang="en-GB" dirty="0"/>
              <a:t>Herodotus wrote: “The Egyptians are the healthiest of all men, next to the Libyans; . . .They eat bread, making loaves which they call “</a:t>
            </a:r>
            <a:r>
              <a:rPr lang="en-GB" dirty="0" err="1"/>
              <a:t>cyllestis</a:t>
            </a:r>
            <a:r>
              <a:rPr lang="en-GB" dirty="0"/>
              <a:t>," of coarse grain. For wine, they use a drink made from barley, for they have no vines in their country. They eat fish either raw and sun-dried, or preserved with brine. Quails and ducks and small birds are salted and eaten raw; all other kinds of birds, as well as fish (except those that the Egyptians consider sacred) are eaten roasted or boiled."  </a:t>
            </a:r>
            <a:r>
              <a:rPr lang="en-GB" sz="2000" dirty="0"/>
              <a:t>(484 – 425BC)</a:t>
            </a:r>
            <a:endParaRPr lang="en-GB" dirty="0"/>
          </a:p>
          <a:p>
            <a:r>
              <a:rPr lang="en-GB" dirty="0"/>
              <a:t>Then Re said: "The pig is an abomination to Horus." "Would that he might recover," said the gods. That is how the pig became an abomination to the gods, as well as men, for Horus' sake..." </a:t>
            </a:r>
            <a:r>
              <a:rPr lang="en-GB" dirty="0">
                <a:solidFill>
                  <a:srgbClr val="FF0000"/>
                </a:solidFill>
              </a:rPr>
              <a:t>.</a:t>
            </a:r>
          </a:p>
        </p:txBody>
      </p:sp>
      <p:pic>
        <p:nvPicPr>
          <p:cNvPr id="4" name="Picture 3">
            <a:extLst>
              <a:ext uri="{FF2B5EF4-FFF2-40B4-BE49-F238E27FC236}">
                <a16:creationId xmlns:a16="http://schemas.microsoft.com/office/drawing/2014/main" id="{C206E88D-AE12-4EE8-8377-CDE4E5D52C18}"/>
              </a:ext>
            </a:extLst>
          </p:cNvPr>
          <p:cNvPicPr>
            <a:picLocks noChangeAspect="1"/>
          </p:cNvPicPr>
          <p:nvPr/>
        </p:nvPicPr>
        <p:blipFill>
          <a:blip r:embed="rId3"/>
          <a:stretch>
            <a:fillRect/>
          </a:stretch>
        </p:blipFill>
        <p:spPr>
          <a:xfrm>
            <a:off x="7662922" y="0"/>
            <a:ext cx="4525903" cy="6858000"/>
          </a:xfrm>
          <a:prstGeom prst="rect">
            <a:avLst/>
          </a:prstGeom>
        </p:spPr>
      </p:pic>
    </p:spTree>
    <p:extLst>
      <p:ext uri="{BB962C8B-B14F-4D97-AF65-F5344CB8AC3E}">
        <p14:creationId xmlns:p14="http://schemas.microsoft.com/office/powerpoint/2010/main" val="230252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B6902-0406-4DDC-AB95-180E2487041F}"/>
              </a:ext>
            </a:extLst>
          </p:cNvPr>
          <p:cNvSpPr>
            <a:spLocks noGrp="1"/>
          </p:cNvSpPr>
          <p:nvPr>
            <p:ph type="title"/>
          </p:nvPr>
        </p:nvSpPr>
        <p:spPr/>
        <p:txBody>
          <a:bodyPr/>
          <a:lstStyle/>
          <a:p>
            <a:r>
              <a:rPr lang="en-GB" dirty="0"/>
              <a:t>Peter’s vision</a:t>
            </a:r>
          </a:p>
        </p:txBody>
      </p:sp>
      <p:sp>
        <p:nvSpPr>
          <p:cNvPr id="3" name="Content Placeholder 2">
            <a:extLst>
              <a:ext uri="{FF2B5EF4-FFF2-40B4-BE49-F238E27FC236}">
                <a16:creationId xmlns:a16="http://schemas.microsoft.com/office/drawing/2014/main" id="{DBBD1698-721B-4B85-9163-84DBD17B6563}"/>
              </a:ext>
            </a:extLst>
          </p:cNvPr>
          <p:cNvSpPr>
            <a:spLocks noGrp="1"/>
          </p:cNvSpPr>
          <p:nvPr>
            <p:ph idx="1"/>
          </p:nvPr>
        </p:nvSpPr>
        <p:spPr>
          <a:xfrm>
            <a:off x="5950396" y="1905000"/>
            <a:ext cx="5616624" cy="4267200"/>
          </a:xfrm>
        </p:spPr>
        <p:txBody>
          <a:bodyPr/>
          <a:lstStyle/>
          <a:p>
            <a:r>
              <a:rPr lang="en-GB" dirty="0"/>
              <a:t>Acts 10</a:t>
            </a:r>
          </a:p>
          <a:p>
            <a:r>
              <a:rPr lang="en-GB" baseline="30000" dirty="0"/>
              <a:t> </a:t>
            </a:r>
            <a:r>
              <a:rPr lang="en-GB" dirty="0"/>
              <a:t>The voice spoke to him a second time, “Do not call anything impure that God has made clean.” </a:t>
            </a:r>
            <a:r>
              <a:rPr lang="en-GB" sz="1600" dirty="0"/>
              <a:t>(vs 15)</a:t>
            </a:r>
            <a:endParaRPr lang="en-GB" dirty="0"/>
          </a:p>
          <a:p>
            <a:r>
              <a:rPr lang="en-GB" dirty="0"/>
              <a:t>. . . Then they asked Peter to stay with them for a few days. </a:t>
            </a:r>
            <a:r>
              <a:rPr lang="en-GB" sz="1600" dirty="0"/>
              <a:t>(vs 48)</a:t>
            </a:r>
            <a:r>
              <a:rPr lang="en-GB" sz="1600" dirty="0">
                <a:solidFill>
                  <a:srgbClr val="FF0000"/>
                </a:solidFill>
              </a:rPr>
              <a:t>.</a:t>
            </a:r>
            <a:endParaRPr lang="en-GB" dirty="0">
              <a:solidFill>
                <a:srgbClr val="FF0000"/>
              </a:solidFill>
            </a:endParaRPr>
          </a:p>
        </p:txBody>
      </p:sp>
      <p:pic>
        <p:nvPicPr>
          <p:cNvPr id="4" name="Picture 3">
            <a:extLst>
              <a:ext uri="{FF2B5EF4-FFF2-40B4-BE49-F238E27FC236}">
                <a16:creationId xmlns:a16="http://schemas.microsoft.com/office/drawing/2014/main" id="{F25B0748-4EAD-4B81-A124-9BDA9CF16E8E}"/>
              </a:ext>
            </a:extLst>
          </p:cNvPr>
          <p:cNvPicPr>
            <a:picLocks noChangeAspect="1"/>
          </p:cNvPicPr>
          <p:nvPr/>
        </p:nvPicPr>
        <p:blipFill>
          <a:blip r:embed="rId2"/>
          <a:stretch>
            <a:fillRect/>
          </a:stretch>
        </p:blipFill>
        <p:spPr>
          <a:xfrm>
            <a:off x="405780" y="1919402"/>
            <a:ext cx="5410200" cy="3533775"/>
          </a:xfrm>
          <a:prstGeom prst="rect">
            <a:avLst/>
          </a:prstGeom>
        </p:spPr>
      </p:pic>
    </p:spTree>
    <p:extLst>
      <p:ext uri="{BB962C8B-B14F-4D97-AF65-F5344CB8AC3E}">
        <p14:creationId xmlns:p14="http://schemas.microsoft.com/office/powerpoint/2010/main" val="2812107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17F66-4474-4C8E-BA5B-5FCD0365F595}"/>
              </a:ext>
            </a:extLst>
          </p:cNvPr>
          <p:cNvSpPr>
            <a:spLocks noGrp="1"/>
          </p:cNvSpPr>
          <p:nvPr>
            <p:ph type="title"/>
          </p:nvPr>
        </p:nvSpPr>
        <p:spPr/>
        <p:txBody>
          <a:bodyPr/>
          <a:lstStyle/>
          <a:p>
            <a:r>
              <a:rPr lang="en-GB" dirty="0"/>
              <a:t>Eating with Gentiles?</a:t>
            </a:r>
          </a:p>
        </p:txBody>
      </p:sp>
      <p:sp>
        <p:nvSpPr>
          <p:cNvPr id="3" name="Content Placeholder 2">
            <a:extLst>
              <a:ext uri="{FF2B5EF4-FFF2-40B4-BE49-F238E27FC236}">
                <a16:creationId xmlns:a16="http://schemas.microsoft.com/office/drawing/2014/main" id="{2D5DADC2-BD22-47BB-89FC-BBEFD11FD7BE}"/>
              </a:ext>
            </a:extLst>
          </p:cNvPr>
          <p:cNvSpPr>
            <a:spLocks noGrp="1"/>
          </p:cNvSpPr>
          <p:nvPr>
            <p:ph idx="1"/>
          </p:nvPr>
        </p:nvSpPr>
        <p:spPr>
          <a:xfrm>
            <a:off x="5446340" y="1905000"/>
            <a:ext cx="5220074" cy="4267200"/>
          </a:xfrm>
        </p:spPr>
        <p:txBody>
          <a:bodyPr/>
          <a:lstStyle/>
          <a:p>
            <a:r>
              <a:rPr lang="en-GB" baseline="30000" dirty="0"/>
              <a:t>11 </a:t>
            </a:r>
            <a:r>
              <a:rPr lang="en-GB" dirty="0"/>
              <a:t>When Cephas came to Antioch, I opposed him to his face, because he stood condemned. </a:t>
            </a:r>
            <a:r>
              <a:rPr lang="en-GB" baseline="30000" dirty="0"/>
              <a:t>12 </a:t>
            </a:r>
            <a:r>
              <a:rPr lang="en-GB" dirty="0"/>
              <a:t>For before certain men came from James, he used to eat with the Gentiles. But when they arrived, he began to draw back and separate himself from the Gentiles. . .</a:t>
            </a:r>
          </a:p>
          <a:p>
            <a:r>
              <a:rPr lang="en-GB" dirty="0"/>
              <a:t>(Galatians 2)</a:t>
            </a:r>
            <a:r>
              <a:rPr lang="en-GB" dirty="0">
                <a:solidFill>
                  <a:srgbClr val="FF0000"/>
                </a:solidFill>
              </a:rPr>
              <a:t>.</a:t>
            </a:r>
          </a:p>
        </p:txBody>
      </p:sp>
      <p:pic>
        <p:nvPicPr>
          <p:cNvPr id="4" name="Picture 3">
            <a:extLst>
              <a:ext uri="{FF2B5EF4-FFF2-40B4-BE49-F238E27FC236}">
                <a16:creationId xmlns:a16="http://schemas.microsoft.com/office/drawing/2014/main" id="{D5D1520B-F5DF-47CB-AB84-A7C187B101FA}"/>
              </a:ext>
            </a:extLst>
          </p:cNvPr>
          <p:cNvPicPr>
            <a:picLocks noChangeAspect="1"/>
          </p:cNvPicPr>
          <p:nvPr/>
        </p:nvPicPr>
        <p:blipFill>
          <a:blip r:embed="rId2"/>
          <a:stretch>
            <a:fillRect/>
          </a:stretch>
        </p:blipFill>
        <p:spPr>
          <a:xfrm>
            <a:off x="765820" y="2132856"/>
            <a:ext cx="4200128" cy="2100064"/>
          </a:xfrm>
          <a:prstGeom prst="rect">
            <a:avLst/>
          </a:prstGeom>
        </p:spPr>
      </p:pic>
    </p:spTree>
    <p:extLst>
      <p:ext uri="{BB962C8B-B14F-4D97-AF65-F5344CB8AC3E}">
        <p14:creationId xmlns:p14="http://schemas.microsoft.com/office/powerpoint/2010/main" val="139085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4A6DC-7252-4D6B-9808-6D60AC3F68C1}"/>
              </a:ext>
            </a:extLst>
          </p:cNvPr>
          <p:cNvSpPr>
            <a:spLocks noGrp="1"/>
          </p:cNvSpPr>
          <p:nvPr>
            <p:ph type="title"/>
          </p:nvPr>
        </p:nvSpPr>
        <p:spPr/>
        <p:txBody>
          <a:bodyPr/>
          <a:lstStyle/>
          <a:p>
            <a:r>
              <a:rPr lang="en-GB" dirty="0"/>
              <a:t>Establishing Foundation Stones - 1</a:t>
            </a:r>
          </a:p>
        </p:txBody>
      </p:sp>
      <p:sp>
        <p:nvSpPr>
          <p:cNvPr id="3" name="Content Placeholder 2">
            <a:extLst>
              <a:ext uri="{FF2B5EF4-FFF2-40B4-BE49-F238E27FC236}">
                <a16:creationId xmlns:a16="http://schemas.microsoft.com/office/drawing/2014/main" id="{D8762C04-CB9D-4670-9C04-F4468331165B}"/>
              </a:ext>
            </a:extLst>
          </p:cNvPr>
          <p:cNvSpPr>
            <a:spLocks noGrp="1"/>
          </p:cNvSpPr>
          <p:nvPr>
            <p:ph idx="1"/>
          </p:nvPr>
        </p:nvSpPr>
        <p:spPr/>
        <p:txBody>
          <a:bodyPr/>
          <a:lstStyle/>
          <a:p>
            <a:r>
              <a:rPr lang="en-GB" dirty="0"/>
              <a:t>“In most cases, what the Bible calls ‘blessing’ is simple the consequence of obedience”</a:t>
            </a:r>
          </a:p>
          <a:p>
            <a:pPr marL="0" indent="0">
              <a:buNone/>
            </a:pPr>
            <a:endParaRPr lang="en-GB" dirty="0"/>
          </a:p>
        </p:txBody>
      </p:sp>
      <p:pic>
        <p:nvPicPr>
          <p:cNvPr id="4" name="Picture 3">
            <a:extLst>
              <a:ext uri="{FF2B5EF4-FFF2-40B4-BE49-F238E27FC236}">
                <a16:creationId xmlns:a16="http://schemas.microsoft.com/office/drawing/2014/main" id="{2BDDB0F1-A8C3-45D4-BA1E-788F6A68029C}"/>
              </a:ext>
            </a:extLst>
          </p:cNvPr>
          <p:cNvPicPr>
            <a:picLocks noChangeAspect="1"/>
          </p:cNvPicPr>
          <p:nvPr/>
        </p:nvPicPr>
        <p:blipFill rotWithShape="1">
          <a:blip r:embed="rId2"/>
          <a:srcRect b="21296"/>
          <a:stretch/>
        </p:blipFill>
        <p:spPr>
          <a:xfrm>
            <a:off x="3960812" y="2924944"/>
            <a:ext cx="4267200" cy="3358480"/>
          </a:xfrm>
          <a:prstGeom prst="rect">
            <a:avLst/>
          </a:prstGeom>
        </p:spPr>
      </p:pic>
    </p:spTree>
    <p:extLst>
      <p:ext uri="{BB962C8B-B14F-4D97-AF65-F5344CB8AC3E}">
        <p14:creationId xmlns:p14="http://schemas.microsoft.com/office/powerpoint/2010/main" val="184998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753F2-A404-4A41-A9E0-726D7455EFDC}"/>
              </a:ext>
            </a:extLst>
          </p:cNvPr>
          <p:cNvSpPr>
            <a:spLocks noGrp="1"/>
          </p:cNvSpPr>
          <p:nvPr>
            <p:ph type="title"/>
          </p:nvPr>
        </p:nvSpPr>
        <p:spPr/>
        <p:txBody>
          <a:bodyPr/>
          <a:lstStyle/>
          <a:p>
            <a:r>
              <a:rPr lang="en-GB" dirty="0"/>
              <a:t>Reality of meat eating</a:t>
            </a:r>
          </a:p>
        </p:txBody>
      </p:sp>
      <p:sp>
        <p:nvSpPr>
          <p:cNvPr id="3" name="Content Placeholder 2">
            <a:extLst>
              <a:ext uri="{FF2B5EF4-FFF2-40B4-BE49-F238E27FC236}">
                <a16:creationId xmlns:a16="http://schemas.microsoft.com/office/drawing/2014/main" id="{9DEB9D93-0303-4480-9529-3781E1E5FF0E}"/>
              </a:ext>
            </a:extLst>
          </p:cNvPr>
          <p:cNvSpPr>
            <a:spLocks noGrp="1"/>
          </p:cNvSpPr>
          <p:nvPr>
            <p:ph idx="1"/>
          </p:nvPr>
        </p:nvSpPr>
        <p:spPr/>
        <p:txBody>
          <a:bodyPr/>
          <a:lstStyle/>
          <a:p>
            <a:r>
              <a:rPr lang="en-GB" dirty="0"/>
              <a:t>Telegraph – 5</a:t>
            </a:r>
            <a:r>
              <a:rPr lang="en-GB" baseline="30000" dirty="0"/>
              <a:t>th</a:t>
            </a:r>
            <a:r>
              <a:rPr lang="en-GB" dirty="0"/>
              <a:t> September 2018</a:t>
            </a:r>
          </a:p>
        </p:txBody>
      </p:sp>
      <p:pic>
        <p:nvPicPr>
          <p:cNvPr id="4" name="Picture 3">
            <a:extLst>
              <a:ext uri="{FF2B5EF4-FFF2-40B4-BE49-F238E27FC236}">
                <a16:creationId xmlns:a16="http://schemas.microsoft.com/office/drawing/2014/main" id="{26BC4723-89B7-4CC4-A1DD-C0F3BBECE72B}"/>
              </a:ext>
            </a:extLst>
          </p:cNvPr>
          <p:cNvPicPr>
            <a:picLocks noChangeAspect="1"/>
          </p:cNvPicPr>
          <p:nvPr/>
        </p:nvPicPr>
        <p:blipFill>
          <a:blip r:embed="rId2"/>
          <a:stretch>
            <a:fillRect/>
          </a:stretch>
        </p:blipFill>
        <p:spPr>
          <a:xfrm>
            <a:off x="549796" y="2564904"/>
            <a:ext cx="4836712" cy="3623814"/>
          </a:xfrm>
          <a:prstGeom prst="rect">
            <a:avLst/>
          </a:prstGeom>
        </p:spPr>
      </p:pic>
      <p:pic>
        <p:nvPicPr>
          <p:cNvPr id="5" name="Picture 4">
            <a:extLst>
              <a:ext uri="{FF2B5EF4-FFF2-40B4-BE49-F238E27FC236}">
                <a16:creationId xmlns:a16="http://schemas.microsoft.com/office/drawing/2014/main" id="{F658C39F-1EC4-4372-9D2A-9AF080EB5234}"/>
              </a:ext>
            </a:extLst>
          </p:cNvPr>
          <p:cNvPicPr>
            <a:picLocks noChangeAspect="1"/>
          </p:cNvPicPr>
          <p:nvPr/>
        </p:nvPicPr>
        <p:blipFill>
          <a:blip r:embed="rId3"/>
          <a:stretch>
            <a:fillRect/>
          </a:stretch>
        </p:blipFill>
        <p:spPr>
          <a:xfrm rot="267317">
            <a:off x="6102075" y="3616012"/>
            <a:ext cx="5505450" cy="790575"/>
          </a:xfrm>
          <a:prstGeom prst="rect">
            <a:avLst/>
          </a:prstGeom>
        </p:spPr>
      </p:pic>
      <p:pic>
        <p:nvPicPr>
          <p:cNvPr id="6" name="Picture 5">
            <a:extLst>
              <a:ext uri="{FF2B5EF4-FFF2-40B4-BE49-F238E27FC236}">
                <a16:creationId xmlns:a16="http://schemas.microsoft.com/office/drawing/2014/main" id="{8E5A5B20-57C6-4A26-BBE8-E725EF0AB0E0}"/>
              </a:ext>
            </a:extLst>
          </p:cNvPr>
          <p:cNvPicPr>
            <a:picLocks noChangeAspect="1"/>
          </p:cNvPicPr>
          <p:nvPr/>
        </p:nvPicPr>
        <p:blipFill>
          <a:blip r:embed="rId4"/>
          <a:stretch>
            <a:fillRect/>
          </a:stretch>
        </p:blipFill>
        <p:spPr>
          <a:xfrm rot="21241599">
            <a:off x="6265707" y="5188593"/>
            <a:ext cx="5353050" cy="1000125"/>
          </a:xfrm>
          <a:prstGeom prst="rect">
            <a:avLst/>
          </a:prstGeom>
        </p:spPr>
      </p:pic>
      <p:pic>
        <p:nvPicPr>
          <p:cNvPr id="7" name="Picture 6">
            <a:extLst>
              <a:ext uri="{FF2B5EF4-FFF2-40B4-BE49-F238E27FC236}">
                <a16:creationId xmlns:a16="http://schemas.microsoft.com/office/drawing/2014/main" id="{9D35AB71-863C-4FF9-BF77-0B9B8A200FF0}"/>
              </a:ext>
            </a:extLst>
          </p:cNvPr>
          <p:cNvPicPr>
            <a:picLocks noChangeAspect="1"/>
          </p:cNvPicPr>
          <p:nvPr/>
        </p:nvPicPr>
        <p:blipFill>
          <a:blip r:embed="rId5"/>
          <a:stretch>
            <a:fillRect/>
          </a:stretch>
        </p:blipFill>
        <p:spPr>
          <a:xfrm rot="21121291">
            <a:off x="6264001" y="2097083"/>
            <a:ext cx="5181600" cy="819150"/>
          </a:xfrm>
          <a:prstGeom prst="rect">
            <a:avLst/>
          </a:prstGeom>
        </p:spPr>
      </p:pic>
    </p:spTree>
    <p:extLst>
      <p:ext uri="{BB962C8B-B14F-4D97-AF65-F5344CB8AC3E}">
        <p14:creationId xmlns:p14="http://schemas.microsoft.com/office/powerpoint/2010/main" val="280341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7C7F9-1075-4DEC-8A24-C177E549018B}"/>
              </a:ext>
            </a:extLst>
          </p:cNvPr>
          <p:cNvSpPr>
            <a:spLocks noGrp="1"/>
          </p:cNvSpPr>
          <p:nvPr>
            <p:ph type="title"/>
          </p:nvPr>
        </p:nvSpPr>
        <p:spPr>
          <a:xfrm>
            <a:off x="1522414" y="274638"/>
            <a:ext cx="9143998" cy="1020762"/>
          </a:xfrm>
        </p:spPr>
        <p:txBody>
          <a:bodyPr/>
          <a:lstStyle/>
          <a:p>
            <a:r>
              <a:rPr lang="en-GB" dirty="0"/>
              <a:t>Wrapping it up. . .</a:t>
            </a:r>
          </a:p>
        </p:txBody>
      </p:sp>
      <p:sp>
        <p:nvSpPr>
          <p:cNvPr id="3" name="Content Placeholder 2">
            <a:extLst>
              <a:ext uri="{FF2B5EF4-FFF2-40B4-BE49-F238E27FC236}">
                <a16:creationId xmlns:a16="http://schemas.microsoft.com/office/drawing/2014/main" id="{37B5CD96-6133-49DF-B2DE-913A4D42F377}"/>
              </a:ext>
            </a:extLst>
          </p:cNvPr>
          <p:cNvSpPr>
            <a:spLocks noGrp="1"/>
          </p:cNvSpPr>
          <p:nvPr>
            <p:ph idx="1"/>
          </p:nvPr>
        </p:nvSpPr>
        <p:spPr>
          <a:xfrm>
            <a:off x="1522414" y="1905000"/>
            <a:ext cx="3491878" cy="1956048"/>
          </a:xfrm>
        </p:spPr>
        <p:txBody>
          <a:bodyPr/>
          <a:lstStyle/>
          <a:p>
            <a:r>
              <a:rPr lang="en-GB" dirty="0"/>
              <a:t>Do not be deceived: God cannot be mocked. A man reaps what he sows.</a:t>
            </a:r>
            <a:br>
              <a:rPr lang="en-GB" dirty="0"/>
            </a:br>
            <a:r>
              <a:rPr lang="en-GB" sz="2000" dirty="0"/>
              <a:t>Galatians 6:7</a:t>
            </a:r>
            <a:endParaRPr lang="en-GB" dirty="0"/>
          </a:p>
        </p:txBody>
      </p:sp>
      <p:sp>
        <p:nvSpPr>
          <p:cNvPr id="4" name="Content Placeholder 2">
            <a:extLst>
              <a:ext uri="{FF2B5EF4-FFF2-40B4-BE49-F238E27FC236}">
                <a16:creationId xmlns:a16="http://schemas.microsoft.com/office/drawing/2014/main" id="{8C6BEFC5-551F-48BE-BD86-9D0160B94570}"/>
              </a:ext>
            </a:extLst>
          </p:cNvPr>
          <p:cNvSpPr txBox="1">
            <a:spLocks/>
          </p:cNvSpPr>
          <p:nvPr/>
        </p:nvSpPr>
        <p:spPr>
          <a:xfrm>
            <a:off x="7678588" y="1876535"/>
            <a:ext cx="3491878" cy="1956048"/>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r>
              <a:rPr lang="en-GB" baseline="30000" dirty="0"/>
              <a:t> </a:t>
            </a:r>
            <a:r>
              <a:rPr lang="en-GB" dirty="0"/>
              <a:t>‘I have the right to do anything,’ you say – but not everything is beneficial. </a:t>
            </a:r>
            <a:br>
              <a:rPr lang="en-GB" dirty="0"/>
            </a:br>
            <a:r>
              <a:rPr lang="en-GB" sz="2000" dirty="0"/>
              <a:t>1 Corinthians 10:23</a:t>
            </a:r>
            <a:endParaRPr lang="en-GB" dirty="0"/>
          </a:p>
        </p:txBody>
      </p:sp>
      <p:sp>
        <p:nvSpPr>
          <p:cNvPr id="5" name="Content Placeholder 2">
            <a:extLst>
              <a:ext uri="{FF2B5EF4-FFF2-40B4-BE49-F238E27FC236}">
                <a16:creationId xmlns:a16="http://schemas.microsoft.com/office/drawing/2014/main" id="{455B1DD1-D989-4318-AA96-B31C0187C36E}"/>
              </a:ext>
            </a:extLst>
          </p:cNvPr>
          <p:cNvSpPr txBox="1">
            <a:spLocks/>
          </p:cNvSpPr>
          <p:nvPr/>
        </p:nvSpPr>
        <p:spPr>
          <a:xfrm>
            <a:off x="1773932" y="4994853"/>
            <a:ext cx="3491878" cy="1956048"/>
          </a:xfrm>
          <a:prstGeom prst="rect">
            <a:avLst/>
          </a:prstGeom>
        </p:spPr>
        <p:txBody>
          <a:bodyPr vert="horz" lIns="91440" tIns="45720" rIns="91440" bIns="45720" rtlCol="0">
            <a:normAutofit lnSpcReduction="10000"/>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r>
              <a:rPr lang="en-GB" baseline="30000" dirty="0"/>
              <a:t> </a:t>
            </a:r>
            <a:r>
              <a:rPr lang="en-GB" sz="2000" dirty="0"/>
              <a:t>Temperance referred not specially to drink, but to all pleasures; and it meant not abstaining, but going the right length and no further.</a:t>
            </a:r>
          </a:p>
          <a:p>
            <a:r>
              <a:rPr lang="en-GB" sz="2000" dirty="0"/>
              <a:t>CS Lewis (MC)</a:t>
            </a:r>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pPr marL="0" indent="0">
              <a:buNone/>
            </a:pPr>
            <a:endParaRPr lang="en-GB" sz="2000" dirty="0"/>
          </a:p>
        </p:txBody>
      </p:sp>
      <p:sp>
        <p:nvSpPr>
          <p:cNvPr id="6" name="Content Placeholder 2">
            <a:extLst>
              <a:ext uri="{FF2B5EF4-FFF2-40B4-BE49-F238E27FC236}">
                <a16:creationId xmlns:a16="http://schemas.microsoft.com/office/drawing/2014/main" id="{B183B991-D2C1-4EF5-A8D5-15F87F56380A}"/>
              </a:ext>
            </a:extLst>
          </p:cNvPr>
          <p:cNvSpPr txBox="1">
            <a:spLocks/>
          </p:cNvSpPr>
          <p:nvPr/>
        </p:nvSpPr>
        <p:spPr>
          <a:xfrm>
            <a:off x="7151851" y="5154149"/>
            <a:ext cx="1966897" cy="1956048"/>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r>
              <a:rPr lang="en-GB" sz="2000" baseline="30000" dirty="0"/>
              <a:t> </a:t>
            </a:r>
            <a:r>
              <a:rPr lang="en-GB" sz="2000" dirty="0"/>
              <a:t>The enemy changes his coat.</a:t>
            </a:r>
          </a:p>
        </p:txBody>
      </p:sp>
      <p:sp>
        <p:nvSpPr>
          <p:cNvPr id="7" name="Content Placeholder 2">
            <a:extLst>
              <a:ext uri="{FF2B5EF4-FFF2-40B4-BE49-F238E27FC236}">
                <a16:creationId xmlns:a16="http://schemas.microsoft.com/office/drawing/2014/main" id="{ABB94E6F-C6D6-431F-A638-CAC1F97693BD}"/>
              </a:ext>
            </a:extLst>
          </p:cNvPr>
          <p:cNvSpPr txBox="1">
            <a:spLocks/>
          </p:cNvSpPr>
          <p:nvPr/>
        </p:nvSpPr>
        <p:spPr>
          <a:xfrm>
            <a:off x="5014292" y="4413718"/>
            <a:ext cx="3491878" cy="1956048"/>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r>
              <a:rPr lang="en-GB" baseline="30000" dirty="0"/>
              <a:t> </a:t>
            </a:r>
            <a:r>
              <a:rPr lang="en-GB" dirty="0"/>
              <a:t>Temperance</a:t>
            </a:r>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pPr marL="0" indent="0">
              <a:buNone/>
            </a:pPr>
            <a:endParaRPr lang="en-GB" sz="2000" dirty="0"/>
          </a:p>
        </p:txBody>
      </p:sp>
      <p:sp>
        <p:nvSpPr>
          <p:cNvPr id="8" name="Rectangle: Rounded Corners 7">
            <a:extLst>
              <a:ext uri="{FF2B5EF4-FFF2-40B4-BE49-F238E27FC236}">
                <a16:creationId xmlns:a16="http://schemas.microsoft.com/office/drawing/2014/main" id="{69F51D4C-ACBB-4183-BC52-098C1F2673B6}"/>
              </a:ext>
            </a:extLst>
          </p:cNvPr>
          <p:cNvSpPr/>
          <p:nvPr/>
        </p:nvSpPr>
        <p:spPr>
          <a:xfrm>
            <a:off x="1413892" y="1772816"/>
            <a:ext cx="3491878" cy="1956048"/>
          </a:xfrm>
          <a:prstGeom prst="roundRect">
            <a:avLst/>
          </a:prstGeom>
          <a:no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099198A5-2FA3-4034-A0AF-41E2077B93F6}"/>
              </a:ext>
            </a:extLst>
          </p:cNvPr>
          <p:cNvSpPr/>
          <p:nvPr/>
        </p:nvSpPr>
        <p:spPr>
          <a:xfrm>
            <a:off x="7634710" y="1717239"/>
            <a:ext cx="3491878" cy="1956048"/>
          </a:xfrm>
          <a:prstGeom prst="roundRect">
            <a:avLst/>
          </a:prstGeom>
          <a:no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ABF95881-C14C-4A61-AEFB-321FCFBAD17C}"/>
              </a:ext>
            </a:extLst>
          </p:cNvPr>
          <p:cNvSpPr/>
          <p:nvPr/>
        </p:nvSpPr>
        <p:spPr>
          <a:xfrm>
            <a:off x="5014292" y="4285254"/>
            <a:ext cx="2232248" cy="677347"/>
          </a:xfrm>
          <a:prstGeom prst="roundRect">
            <a:avLst/>
          </a:prstGeom>
          <a:no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1" name="Oval 10">
            <a:extLst>
              <a:ext uri="{FF2B5EF4-FFF2-40B4-BE49-F238E27FC236}">
                <a16:creationId xmlns:a16="http://schemas.microsoft.com/office/drawing/2014/main" id="{AC99F171-85DE-4CE3-9DFB-736C4788B7C0}"/>
              </a:ext>
            </a:extLst>
          </p:cNvPr>
          <p:cNvSpPr/>
          <p:nvPr/>
        </p:nvSpPr>
        <p:spPr>
          <a:xfrm>
            <a:off x="5414560" y="3214533"/>
            <a:ext cx="1656186" cy="618050"/>
          </a:xfrm>
          <a:prstGeom prst="ellipse">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Health</a:t>
            </a:r>
          </a:p>
        </p:txBody>
      </p:sp>
      <p:cxnSp>
        <p:nvCxnSpPr>
          <p:cNvPr id="13" name="Straight Arrow Connector 12">
            <a:extLst>
              <a:ext uri="{FF2B5EF4-FFF2-40B4-BE49-F238E27FC236}">
                <a16:creationId xmlns:a16="http://schemas.microsoft.com/office/drawing/2014/main" id="{1BA1C330-E56E-4F6F-A0BC-DA990E39945E}"/>
              </a:ext>
            </a:extLst>
          </p:cNvPr>
          <p:cNvCxnSpPr>
            <a:endCxn id="8" idx="3"/>
          </p:cNvCxnSpPr>
          <p:nvPr/>
        </p:nvCxnSpPr>
        <p:spPr>
          <a:xfrm flipH="1" flipV="1">
            <a:off x="4905770" y="2750840"/>
            <a:ext cx="828602" cy="390128"/>
          </a:xfrm>
          <a:prstGeom prst="straightConnector1">
            <a:avLst/>
          </a:prstGeom>
          <a:ln w="25400">
            <a:miter lim="8000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A0B537A-6804-4325-B564-31D5F4A56370}"/>
              </a:ext>
            </a:extLst>
          </p:cNvPr>
          <p:cNvCxnSpPr>
            <a:cxnSpLocks/>
          </p:cNvCxnSpPr>
          <p:nvPr/>
        </p:nvCxnSpPr>
        <p:spPr>
          <a:xfrm flipV="1">
            <a:off x="6684541" y="2633398"/>
            <a:ext cx="841647" cy="507570"/>
          </a:xfrm>
          <a:prstGeom prst="straightConnector1">
            <a:avLst/>
          </a:prstGeom>
          <a:ln w="25400">
            <a:miter lim="8000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7005EA7-5F4F-4EB4-B8B7-E5F80D1EC931}"/>
              </a:ext>
            </a:extLst>
          </p:cNvPr>
          <p:cNvCxnSpPr>
            <a:cxnSpLocks/>
          </p:cNvCxnSpPr>
          <p:nvPr/>
        </p:nvCxnSpPr>
        <p:spPr>
          <a:xfrm>
            <a:off x="6317979" y="3970818"/>
            <a:ext cx="0" cy="268763"/>
          </a:xfrm>
          <a:prstGeom prst="straightConnector1">
            <a:avLst/>
          </a:prstGeom>
          <a:ln w="25400">
            <a:miter lim="8000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9CCB473-165A-4F28-B0B4-1FE967A83517}"/>
              </a:ext>
            </a:extLst>
          </p:cNvPr>
          <p:cNvCxnSpPr>
            <a:cxnSpLocks/>
          </p:cNvCxnSpPr>
          <p:nvPr/>
        </p:nvCxnSpPr>
        <p:spPr>
          <a:xfrm>
            <a:off x="7386871" y="4921288"/>
            <a:ext cx="939789" cy="249293"/>
          </a:xfrm>
          <a:prstGeom prst="straightConnector1">
            <a:avLst/>
          </a:prstGeom>
          <a:ln w="25400">
            <a:miter lim="8000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94BCCA6-A750-4786-86D0-E2DEDC56C4AF}"/>
              </a:ext>
            </a:extLst>
          </p:cNvPr>
          <p:cNvCxnSpPr>
            <a:cxnSpLocks/>
          </p:cNvCxnSpPr>
          <p:nvPr/>
        </p:nvCxnSpPr>
        <p:spPr>
          <a:xfrm flipH="1">
            <a:off x="3934172" y="4711893"/>
            <a:ext cx="910814" cy="161257"/>
          </a:xfrm>
          <a:prstGeom prst="straightConnector1">
            <a:avLst/>
          </a:prstGeom>
          <a:ln w="25400">
            <a:miter lim="800000"/>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4FDACDD2-E618-4DDC-9360-83528E8F4D96}"/>
              </a:ext>
            </a:extLst>
          </p:cNvPr>
          <p:cNvPicPr>
            <a:picLocks noChangeAspect="1"/>
          </p:cNvPicPr>
          <p:nvPr/>
        </p:nvPicPr>
        <p:blipFill>
          <a:blip r:embed="rId2"/>
          <a:stretch>
            <a:fillRect/>
          </a:stretch>
        </p:blipFill>
        <p:spPr>
          <a:xfrm>
            <a:off x="9032617" y="4990424"/>
            <a:ext cx="1415104" cy="1415104"/>
          </a:xfrm>
          <a:prstGeom prst="rect">
            <a:avLst/>
          </a:prstGeom>
        </p:spPr>
      </p:pic>
    </p:spTree>
    <p:extLst>
      <p:ext uri="{BB962C8B-B14F-4D97-AF65-F5344CB8AC3E}">
        <p14:creationId xmlns:p14="http://schemas.microsoft.com/office/powerpoint/2010/main" val="305122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8"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3293C-F7F3-473C-91E9-4D9AC064CF48}"/>
              </a:ext>
            </a:extLst>
          </p:cNvPr>
          <p:cNvSpPr>
            <a:spLocks noGrp="1"/>
          </p:cNvSpPr>
          <p:nvPr>
            <p:ph type="title"/>
          </p:nvPr>
        </p:nvSpPr>
        <p:spPr/>
        <p:txBody>
          <a:bodyPr/>
          <a:lstStyle/>
          <a:p>
            <a:r>
              <a:rPr lang="en-GB" dirty="0"/>
              <a:t>Finally. . .</a:t>
            </a:r>
          </a:p>
        </p:txBody>
      </p:sp>
      <p:sp>
        <p:nvSpPr>
          <p:cNvPr id="3" name="Content Placeholder 2">
            <a:extLst>
              <a:ext uri="{FF2B5EF4-FFF2-40B4-BE49-F238E27FC236}">
                <a16:creationId xmlns:a16="http://schemas.microsoft.com/office/drawing/2014/main" id="{C572214B-5D0C-41DE-983E-F12642E802F8}"/>
              </a:ext>
            </a:extLst>
          </p:cNvPr>
          <p:cNvSpPr>
            <a:spLocks noGrp="1"/>
          </p:cNvSpPr>
          <p:nvPr>
            <p:ph idx="1"/>
          </p:nvPr>
        </p:nvSpPr>
        <p:spPr/>
        <p:txBody>
          <a:bodyPr/>
          <a:lstStyle/>
          <a:p>
            <a:r>
              <a:rPr lang="en-GB" dirty="0"/>
              <a:t>‘Blessings’ are, for the most part, simply consequences</a:t>
            </a:r>
          </a:p>
          <a:p>
            <a:r>
              <a:rPr lang="en-GB" dirty="0"/>
              <a:t>Good consequences come from following wise advice</a:t>
            </a:r>
          </a:p>
          <a:p>
            <a:r>
              <a:rPr lang="en-GB" dirty="0"/>
              <a:t>The greatest wisdom is God’s</a:t>
            </a:r>
          </a:p>
          <a:p>
            <a:endParaRPr lang="en-GB" dirty="0"/>
          </a:p>
          <a:p>
            <a:r>
              <a:rPr lang="en-GB" dirty="0"/>
              <a:t>The question. . . </a:t>
            </a:r>
          </a:p>
          <a:p>
            <a:pPr lvl="1"/>
            <a:r>
              <a:rPr lang="en-GB" sz="3200" dirty="0"/>
              <a:t>Are we smart enough to live by His advice?</a:t>
            </a:r>
          </a:p>
        </p:txBody>
      </p:sp>
    </p:spTree>
    <p:extLst>
      <p:ext uri="{BB962C8B-B14F-4D97-AF65-F5344CB8AC3E}">
        <p14:creationId xmlns:p14="http://schemas.microsoft.com/office/powerpoint/2010/main" val="128438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AD369-8B9E-4784-BA39-E84C7F3B437F}"/>
              </a:ext>
            </a:extLst>
          </p:cNvPr>
          <p:cNvSpPr>
            <a:spLocks noGrp="1"/>
          </p:cNvSpPr>
          <p:nvPr>
            <p:ph type="title"/>
          </p:nvPr>
        </p:nvSpPr>
        <p:spPr/>
        <p:txBody>
          <a:bodyPr/>
          <a:lstStyle/>
          <a:p>
            <a:r>
              <a:rPr lang="en-GB" dirty="0"/>
              <a:t>Discipline,</a:t>
            </a:r>
            <a:r>
              <a:rPr lang="en-GB" baseline="0" dirty="0"/>
              <a:t> carrots &amp; sticks</a:t>
            </a:r>
            <a:endParaRPr lang="en-GB" dirty="0"/>
          </a:p>
        </p:txBody>
      </p:sp>
      <p:sp>
        <p:nvSpPr>
          <p:cNvPr id="3" name="Content Placeholder 2">
            <a:extLst>
              <a:ext uri="{FF2B5EF4-FFF2-40B4-BE49-F238E27FC236}">
                <a16:creationId xmlns:a16="http://schemas.microsoft.com/office/drawing/2014/main" id="{C7266222-05FF-4A98-A5B1-90E3ACE2EC88}"/>
              </a:ext>
            </a:extLst>
          </p:cNvPr>
          <p:cNvSpPr>
            <a:spLocks noGrp="1"/>
          </p:cNvSpPr>
          <p:nvPr>
            <p:ph idx="1"/>
          </p:nvPr>
        </p:nvSpPr>
        <p:spPr/>
        <p:txBody>
          <a:bodyPr/>
          <a:lstStyle/>
          <a:p>
            <a:r>
              <a:rPr lang="en-GB" dirty="0"/>
              <a:t>Discipline / development</a:t>
            </a:r>
          </a:p>
        </p:txBody>
      </p:sp>
      <p:sp>
        <p:nvSpPr>
          <p:cNvPr id="4" name="Oval 3">
            <a:extLst>
              <a:ext uri="{FF2B5EF4-FFF2-40B4-BE49-F238E27FC236}">
                <a16:creationId xmlns:a16="http://schemas.microsoft.com/office/drawing/2014/main" id="{361B14B3-E529-4379-BB0B-860AC44BE01F}"/>
              </a:ext>
            </a:extLst>
          </p:cNvPr>
          <p:cNvSpPr/>
          <p:nvPr/>
        </p:nvSpPr>
        <p:spPr>
          <a:xfrm>
            <a:off x="2133972" y="4797152"/>
            <a:ext cx="2304256" cy="1080120"/>
          </a:xfrm>
          <a:prstGeom prst="ellipse">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Us &amp; Our Behaviour</a:t>
            </a:r>
          </a:p>
        </p:txBody>
      </p:sp>
      <p:sp>
        <p:nvSpPr>
          <p:cNvPr id="5" name="Oval 4">
            <a:extLst>
              <a:ext uri="{FF2B5EF4-FFF2-40B4-BE49-F238E27FC236}">
                <a16:creationId xmlns:a16="http://schemas.microsoft.com/office/drawing/2014/main" id="{8F9A7A4E-9AE3-4647-AEB8-D46003CCFA3C}"/>
              </a:ext>
            </a:extLst>
          </p:cNvPr>
          <p:cNvSpPr/>
          <p:nvPr/>
        </p:nvSpPr>
        <p:spPr>
          <a:xfrm>
            <a:off x="7894612" y="4797152"/>
            <a:ext cx="2304256" cy="1080120"/>
          </a:xfrm>
          <a:prstGeom prst="ellipse">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Consequences</a:t>
            </a:r>
          </a:p>
        </p:txBody>
      </p:sp>
      <p:sp>
        <p:nvSpPr>
          <p:cNvPr id="6" name="Oval 5">
            <a:extLst>
              <a:ext uri="{FF2B5EF4-FFF2-40B4-BE49-F238E27FC236}">
                <a16:creationId xmlns:a16="http://schemas.microsoft.com/office/drawing/2014/main" id="{44820D80-1225-4F30-AF8A-3DF1E4EEB27A}"/>
              </a:ext>
            </a:extLst>
          </p:cNvPr>
          <p:cNvSpPr/>
          <p:nvPr/>
        </p:nvSpPr>
        <p:spPr>
          <a:xfrm>
            <a:off x="4870276" y="2636912"/>
            <a:ext cx="2304256" cy="1080120"/>
          </a:xfrm>
          <a:prstGeom prst="ellipse">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External Agency</a:t>
            </a:r>
          </a:p>
        </p:txBody>
      </p:sp>
      <p:cxnSp>
        <p:nvCxnSpPr>
          <p:cNvPr id="8" name="Straight Connector 7">
            <a:extLst>
              <a:ext uri="{FF2B5EF4-FFF2-40B4-BE49-F238E27FC236}">
                <a16:creationId xmlns:a16="http://schemas.microsoft.com/office/drawing/2014/main" id="{5E24B286-B961-4FC2-81D9-3A7443EE7055}"/>
              </a:ext>
            </a:extLst>
          </p:cNvPr>
          <p:cNvCxnSpPr/>
          <p:nvPr/>
        </p:nvCxnSpPr>
        <p:spPr>
          <a:xfrm>
            <a:off x="4942284" y="5337212"/>
            <a:ext cx="2232248" cy="0"/>
          </a:xfrm>
          <a:prstGeom prst="line">
            <a:avLst/>
          </a:prstGeom>
          <a:ln w="2540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965E4FD-3250-4C61-B6D9-84735555788B}"/>
              </a:ext>
            </a:extLst>
          </p:cNvPr>
          <p:cNvCxnSpPr>
            <a:cxnSpLocks/>
          </p:cNvCxnSpPr>
          <p:nvPr/>
        </p:nvCxnSpPr>
        <p:spPr>
          <a:xfrm flipV="1">
            <a:off x="3502124" y="3429000"/>
            <a:ext cx="1152128" cy="1073224"/>
          </a:xfrm>
          <a:prstGeom prst="line">
            <a:avLst/>
          </a:prstGeom>
          <a:ln w="2540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752ED2-010B-4B8A-B99B-BD975422C535}"/>
              </a:ext>
            </a:extLst>
          </p:cNvPr>
          <p:cNvCxnSpPr>
            <a:cxnSpLocks/>
          </p:cNvCxnSpPr>
          <p:nvPr/>
        </p:nvCxnSpPr>
        <p:spPr>
          <a:xfrm flipH="1" flipV="1">
            <a:off x="7349313" y="3453898"/>
            <a:ext cx="1193371" cy="1041902"/>
          </a:xfrm>
          <a:prstGeom prst="line">
            <a:avLst/>
          </a:prstGeom>
          <a:ln w="2540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93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6CDE3-B4E0-43F6-874F-D6B0ABC9BC70}"/>
              </a:ext>
            </a:extLst>
          </p:cNvPr>
          <p:cNvSpPr>
            <a:spLocks noGrp="1"/>
          </p:cNvSpPr>
          <p:nvPr>
            <p:ph type="title"/>
          </p:nvPr>
        </p:nvSpPr>
        <p:spPr/>
        <p:txBody>
          <a:bodyPr/>
          <a:lstStyle/>
          <a:p>
            <a:r>
              <a:rPr lang="en-GB" dirty="0"/>
              <a:t>Example</a:t>
            </a:r>
            <a:r>
              <a:rPr lang="en-GB" baseline="0" dirty="0"/>
              <a:t> 1 – Car maintenance</a:t>
            </a:r>
            <a:endParaRPr lang="en-GB" dirty="0"/>
          </a:p>
        </p:txBody>
      </p:sp>
      <p:sp>
        <p:nvSpPr>
          <p:cNvPr id="3" name="Content Placeholder 2">
            <a:extLst>
              <a:ext uri="{FF2B5EF4-FFF2-40B4-BE49-F238E27FC236}">
                <a16:creationId xmlns:a16="http://schemas.microsoft.com/office/drawing/2014/main" id="{275A8A71-C818-439B-A5B8-894DCB85A52F}"/>
              </a:ext>
            </a:extLst>
          </p:cNvPr>
          <p:cNvSpPr>
            <a:spLocks noGrp="1"/>
          </p:cNvSpPr>
          <p:nvPr>
            <p:ph idx="1"/>
          </p:nvPr>
        </p:nvSpPr>
        <p:spPr/>
        <p:txBody>
          <a:bodyPr/>
          <a:lstStyle/>
          <a:p>
            <a:r>
              <a:rPr lang="en-GB" dirty="0"/>
              <a:t>2 scenarios</a:t>
            </a:r>
          </a:p>
        </p:txBody>
      </p:sp>
      <p:pic>
        <p:nvPicPr>
          <p:cNvPr id="4" name="Picture 3">
            <a:extLst>
              <a:ext uri="{FF2B5EF4-FFF2-40B4-BE49-F238E27FC236}">
                <a16:creationId xmlns:a16="http://schemas.microsoft.com/office/drawing/2014/main" id="{F2081192-A8F6-44D1-868D-E3BF9B59C7AD}"/>
              </a:ext>
            </a:extLst>
          </p:cNvPr>
          <p:cNvPicPr>
            <a:picLocks noChangeAspect="1"/>
          </p:cNvPicPr>
          <p:nvPr/>
        </p:nvPicPr>
        <p:blipFill rotWithShape="1">
          <a:blip r:embed="rId2"/>
          <a:srcRect b="34250"/>
          <a:stretch/>
        </p:blipFill>
        <p:spPr>
          <a:xfrm>
            <a:off x="4686784" y="1988840"/>
            <a:ext cx="7105137" cy="4580999"/>
          </a:xfrm>
          <a:prstGeom prst="rect">
            <a:avLst/>
          </a:prstGeom>
        </p:spPr>
      </p:pic>
    </p:spTree>
    <p:extLst>
      <p:ext uri="{BB962C8B-B14F-4D97-AF65-F5344CB8AC3E}">
        <p14:creationId xmlns:p14="http://schemas.microsoft.com/office/powerpoint/2010/main" val="43659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4A81D-5E0B-46D2-BC1C-697232817175}"/>
              </a:ext>
            </a:extLst>
          </p:cNvPr>
          <p:cNvSpPr>
            <a:spLocks noGrp="1"/>
          </p:cNvSpPr>
          <p:nvPr>
            <p:ph type="title"/>
          </p:nvPr>
        </p:nvSpPr>
        <p:spPr/>
        <p:txBody>
          <a:bodyPr/>
          <a:lstStyle/>
          <a:p>
            <a:r>
              <a:rPr lang="en-GB" dirty="0"/>
              <a:t>Example 2 – Fertility</a:t>
            </a:r>
          </a:p>
        </p:txBody>
      </p:sp>
      <p:sp>
        <p:nvSpPr>
          <p:cNvPr id="3" name="Content Placeholder 2">
            <a:extLst>
              <a:ext uri="{FF2B5EF4-FFF2-40B4-BE49-F238E27FC236}">
                <a16:creationId xmlns:a16="http://schemas.microsoft.com/office/drawing/2014/main" id="{823EFE23-A0B5-4AE3-88A1-990CFA944AAF}"/>
              </a:ext>
            </a:extLst>
          </p:cNvPr>
          <p:cNvSpPr>
            <a:spLocks noGrp="1"/>
          </p:cNvSpPr>
          <p:nvPr>
            <p:ph idx="1"/>
          </p:nvPr>
        </p:nvSpPr>
        <p:spPr/>
        <p:txBody>
          <a:bodyPr/>
          <a:lstStyle/>
          <a:p>
            <a:r>
              <a:rPr lang="en-GB" baseline="30000" dirty="0"/>
              <a:t>13 </a:t>
            </a:r>
            <a:r>
              <a:rPr lang="en-GB" dirty="0"/>
              <a:t>He will love you and bless you and increase your numbers. </a:t>
            </a:r>
            <a:r>
              <a:rPr lang="en-GB" u="sng" dirty="0"/>
              <a:t>He will bless the fruit of your womb</a:t>
            </a:r>
            <a:r>
              <a:rPr lang="en-GB" dirty="0"/>
              <a:t>, the crops of your land—your grain, new wine and olive oil—the calves of your herds and the lambs of your flocks in the land he swore to your ancestors to give you. </a:t>
            </a:r>
            <a:r>
              <a:rPr lang="en-GB" baseline="30000" dirty="0"/>
              <a:t>14 </a:t>
            </a:r>
            <a:r>
              <a:rPr lang="en-GB" dirty="0"/>
              <a:t>You will be </a:t>
            </a:r>
            <a:r>
              <a:rPr lang="en-GB" u="sng" dirty="0"/>
              <a:t>blessed more than any other people; none of your men or women will be childless</a:t>
            </a:r>
            <a:r>
              <a:rPr lang="en-GB" dirty="0"/>
              <a:t>. . . (Deuteronomy 7)</a:t>
            </a:r>
          </a:p>
        </p:txBody>
      </p:sp>
    </p:spTree>
    <p:extLst>
      <p:ext uri="{BB962C8B-B14F-4D97-AF65-F5344CB8AC3E}">
        <p14:creationId xmlns:p14="http://schemas.microsoft.com/office/powerpoint/2010/main" val="272902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49262-29EC-4EAC-94A8-A19B5962E4FD}"/>
              </a:ext>
            </a:extLst>
          </p:cNvPr>
          <p:cNvSpPr>
            <a:spLocks noGrp="1"/>
          </p:cNvSpPr>
          <p:nvPr>
            <p:ph type="title"/>
          </p:nvPr>
        </p:nvSpPr>
        <p:spPr/>
        <p:txBody>
          <a:bodyPr/>
          <a:lstStyle/>
          <a:p>
            <a:r>
              <a:rPr lang="en-GB" dirty="0"/>
              <a:t>Fertility? Scenario 1</a:t>
            </a:r>
          </a:p>
        </p:txBody>
      </p:sp>
      <p:pic>
        <p:nvPicPr>
          <p:cNvPr id="5" name="Content Placeholder 4">
            <a:extLst>
              <a:ext uri="{FF2B5EF4-FFF2-40B4-BE49-F238E27FC236}">
                <a16:creationId xmlns:a16="http://schemas.microsoft.com/office/drawing/2014/main" id="{7B1F25EC-8CE5-4062-AFD9-0715BD4B9194}"/>
              </a:ext>
            </a:extLst>
          </p:cNvPr>
          <p:cNvPicPr>
            <a:picLocks noGrp="1" noChangeAspect="1"/>
          </p:cNvPicPr>
          <p:nvPr>
            <p:ph idx="1"/>
          </p:nvPr>
        </p:nvPicPr>
        <p:blipFill>
          <a:blip r:embed="rId2"/>
          <a:stretch>
            <a:fillRect/>
          </a:stretch>
        </p:blipFill>
        <p:spPr>
          <a:xfrm>
            <a:off x="4688779" y="2852936"/>
            <a:ext cx="2811266" cy="3429744"/>
          </a:xfrm>
          <a:prstGeom prst="rect">
            <a:avLst/>
          </a:prstGeom>
        </p:spPr>
      </p:pic>
      <p:pic>
        <p:nvPicPr>
          <p:cNvPr id="4" name="Picture 3">
            <a:extLst>
              <a:ext uri="{FF2B5EF4-FFF2-40B4-BE49-F238E27FC236}">
                <a16:creationId xmlns:a16="http://schemas.microsoft.com/office/drawing/2014/main" id="{93509919-97AA-41ED-AD9B-D6958E9977E1}"/>
              </a:ext>
            </a:extLst>
          </p:cNvPr>
          <p:cNvPicPr>
            <a:picLocks noChangeAspect="1"/>
          </p:cNvPicPr>
          <p:nvPr/>
        </p:nvPicPr>
        <p:blipFill>
          <a:blip r:embed="rId3"/>
          <a:stretch>
            <a:fillRect/>
          </a:stretch>
        </p:blipFill>
        <p:spPr>
          <a:xfrm>
            <a:off x="1197868" y="1905000"/>
            <a:ext cx="2317187" cy="3252192"/>
          </a:xfrm>
          <a:prstGeom prst="rect">
            <a:avLst/>
          </a:prstGeom>
        </p:spPr>
      </p:pic>
      <p:pic>
        <p:nvPicPr>
          <p:cNvPr id="6" name="Picture 5">
            <a:extLst>
              <a:ext uri="{FF2B5EF4-FFF2-40B4-BE49-F238E27FC236}">
                <a16:creationId xmlns:a16="http://schemas.microsoft.com/office/drawing/2014/main" id="{810B1872-2CA5-48AB-816B-A0882DD256D3}"/>
              </a:ext>
            </a:extLst>
          </p:cNvPr>
          <p:cNvPicPr>
            <a:picLocks noChangeAspect="1"/>
          </p:cNvPicPr>
          <p:nvPr/>
        </p:nvPicPr>
        <p:blipFill>
          <a:blip r:embed="rId4"/>
          <a:stretch>
            <a:fillRect/>
          </a:stretch>
        </p:blipFill>
        <p:spPr>
          <a:xfrm>
            <a:off x="9046740" y="1682836"/>
            <a:ext cx="2458882" cy="3696520"/>
          </a:xfrm>
          <a:prstGeom prst="rect">
            <a:avLst/>
          </a:prstGeom>
        </p:spPr>
      </p:pic>
      <p:sp>
        <p:nvSpPr>
          <p:cNvPr id="7" name="TextBox 6">
            <a:extLst>
              <a:ext uri="{FF2B5EF4-FFF2-40B4-BE49-F238E27FC236}">
                <a16:creationId xmlns:a16="http://schemas.microsoft.com/office/drawing/2014/main" id="{D17B37AE-76DD-4E8A-B468-81E892A20AF7}"/>
              </a:ext>
            </a:extLst>
          </p:cNvPr>
          <p:cNvSpPr txBox="1"/>
          <p:nvPr/>
        </p:nvSpPr>
        <p:spPr>
          <a:xfrm rot="21076769">
            <a:off x="4701269" y="1926556"/>
            <a:ext cx="3052952" cy="424732"/>
          </a:xfrm>
          <a:prstGeom prst="rect">
            <a:avLst/>
          </a:prstGeom>
          <a:noFill/>
        </p:spPr>
        <p:txBody>
          <a:bodyPr wrap="none" rtlCol="0">
            <a:spAutoFit/>
          </a:bodyPr>
          <a:lstStyle/>
          <a:p>
            <a:pPr>
              <a:lnSpc>
                <a:spcPct val="90000"/>
              </a:lnSpc>
            </a:pPr>
            <a:r>
              <a:rPr lang="en-GB" sz="2400" b="1" dirty="0" err="1"/>
              <a:t>Hazelelponi</a:t>
            </a:r>
            <a:r>
              <a:rPr lang="en-GB" sz="2400" b="1" dirty="0"/>
              <a:t> - Samson</a:t>
            </a:r>
            <a:endParaRPr lang="en-GB" sz="2400" dirty="0"/>
          </a:p>
        </p:txBody>
      </p:sp>
      <p:sp>
        <p:nvSpPr>
          <p:cNvPr id="8" name="TextBox 7">
            <a:extLst>
              <a:ext uri="{FF2B5EF4-FFF2-40B4-BE49-F238E27FC236}">
                <a16:creationId xmlns:a16="http://schemas.microsoft.com/office/drawing/2014/main" id="{30F124B8-4DBD-449E-9E58-3C55AB4E2644}"/>
              </a:ext>
            </a:extLst>
          </p:cNvPr>
          <p:cNvSpPr txBox="1"/>
          <p:nvPr/>
        </p:nvSpPr>
        <p:spPr>
          <a:xfrm rot="816406">
            <a:off x="1453042" y="5562577"/>
            <a:ext cx="2456635" cy="424732"/>
          </a:xfrm>
          <a:prstGeom prst="rect">
            <a:avLst/>
          </a:prstGeom>
          <a:noFill/>
        </p:spPr>
        <p:txBody>
          <a:bodyPr wrap="none" rtlCol="0">
            <a:spAutoFit/>
          </a:bodyPr>
          <a:lstStyle/>
          <a:p>
            <a:pPr>
              <a:lnSpc>
                <a:spcPct val="90000"/>
              </a:lnSpc>
            </a:pPr>
            <a:r>
              <a:rPr lang="en-GB" sz="2400" b="1" dirty="0"/>
              <a:t>Hannah - Samuel</a:t>
            </a:r>
            <a:endParaRPr lang="en-GB" sz="2400" dirty="0"/>
          </a:p>
        </p:txBody>
      </p:sp>
      <p:sp>
        <p:nvSpPr>
          <p:cNvPr id="9" name="TextBox 8">
            <a:extLst>
              <a:ext uri="{FF2B5EF4-FFF2-40B4-BE49-F238E27FC236}">
                <a16:creationId xmlns:a16="http://schemas.microsoft.com/office/drawing/2014/main" id="{48622E62-699A-430F-B3C9-BB082630CC96}"/>
              </a:ext>
            </a:extLst>
          </p:cNvPr>
          <p:cNvSpPr txBox="1"/>
          <p:nvPr/>
        </p:nvSpPr>
        <p:spPr>
          <a:xfrm rot="20693215">
            <a:off x="9055515" y="5654459"/>
            <a:ext cx="2294603" cy="424732"/>
          </a:xfrm>
          <a:prstGeom prst="rect">
            <a:avLst/>
          </a:prstGeom>
          <a:noFill/>
        </p:spPr>
        <p:txBody>
          <a:bodyPr wrap="none" rtlCol="0">
            <a:spAutoFit/>
          </a:bodyPr>
          <a:lstStyle/>
          <a:p>
            <a:pPr>
              <a:lnSpc>
                <a:spcPct val="90000"/>
              </a:lnSpc>
            </a:pPr>
            <a:r>
              <a:rPr lang="en-GB" sz="2400" b="1" dirty="0"/>
              <a:t>Elizabeth - John</a:t>
            </a:r>
            <a:endParaRPr lang="en-GB" sz="2400" dirty="0"/>
          </a:p>
        </p:txBody>
      </p:sp>
    </p:spTree>
    <p:extLst>
      <p:ext uri="{BB962C8B-B14F-4D97-AF65-F5344CB8AC3E}">
        <p14:creationId xmlns:p14="http://schemas.microsoft.com/office/powerpoint/2010/main" val="334491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18ADD-1B3C-41E4-8F86-8E4EC393404D}"/>
              </a:ext>
            </a:extLst>
          </p:cNvPr>
          <p:cNvSpPr>
            <a:spLocks noGrp="1"/>
          </p:cNvSpPr>
          <p:nvPr>
            <p:ph type="title"/>
          </p:nvPr>
        </p:nvSpPr>
        <p:spPr/>
        <p:txBody>
          <a:bodyPr/>
          <a:lstStyle/>
          <a:p>
            <a:r>
              <a:rPr lang="en-GB" dirty="0"/>
              <a:t>Fertility? Scenario 2</a:t>
            </a:r>
          </a:p>
        </p:txBody>
      </p:sp>
      <p:sp>
        <p:nvSpPr>
          <p:cNvPr id="3" name="Content Placeholder 2">
            <a:extLst>
              <a:ext uri="{FF2B5EF4-FFF2-40B4-BE49-F238E27FC236}">
                <a16:creationId xmlns:a16="http://schemas.microsoft.com/office/drawing/2014/main" id="{303890C9-3FEC-4509-ADC8-492A2614B321}"/>
              </a:ext>
            </a:extLst>
          </p:cNvPr>
          <p:cNvSpPr>
            <a:spLocks noGrp="1"/>
          </p:cNvSpPr>
          <p:nvPr>
            <p:ph idx="1"/>
          </p:nvPr>
        </p:nvSpPr>
        <p:spPr>
          <a:xfrm>
            <a:off x="7040752" y="2548273"/>
            <a:ext cx="2771802" cy="622841"/>
          </a:xfrm>
        </p:spPr>
        <p:txBody>
          <a:bodyPr/>
          <a:lstStyle/>
          <a:p>
            <a:r>
              <a:rPr lang="en-GB" dirty="0"/>
              <a:t>End of ‘period’</a:t>
            </a:r>
          </a:p>
        </p:txBody>
      </p:sp>
      <p:pic>
        <p:nvPicPr>
          <p:cNvPr id="4" name="Picture 3">
            <a:extLst>
              <a:ext uri="{FF2B5EF4-FFF2-40B4-BE49-F238E27FC236}">
                <a16:creationId xmlns:a16="http://schemas.microsoft.com/office/drawing/2014/main" id="{97630BFD-590C-4E4E-835C-A20BF9C15C8C}"/>
              </a:ext>
            </a:extLst>
          </p:cNvPr>
          <p:cNvPicPr>
            <a:picLocks noChangeAspect="1"/>
          </p:cNvPicPr>
          <p:nvPr/>
        </p:nvPicPr>
        <p:blipFill>
          <a:blip r:embed="rId2"/>
          <a:stretch>
            <a:fillRect/>
          </a:stretch>
        </p:blipFill>
        <p:spPr>
          <a:xfrm>
            <a:off x="765820" y="1748036"/>
            <a:ext cx="4581128" cy="4581128"/>
          </a:xfrm>
          <a:prstGeom prst="rect">
            <a:avLst/>
          </a:prstGeom>
        </p:spPr>
      </p:pic>
      <p:sp>
        <p:nvSpPr>
          <p:cNvPr id="5" name="Arrow: Right 4">
            <a:extLst>
              <a:ext uri="{FF2B5EF4-FFF2-40B4-BE49-F238E27FC236}">
                <a16:creationId xmlns:a16="http://schemas.microsoft.com/office/drawing/2014/main" id="{93E68810-FEF0-4408-AF4B-2F52B17A8B78}"/>
              </a:ext>
            </a:extLst>
          </p:cNvPr>
          <p:cNvSpPr/>
          <p:nvPr/>
        </p:nvSpPr>
        <p:spPr>
          <a:xfrm rot="10571321">
            <a:off x="4652153" y="2594404"/>
            <a:ext cx="2016224" cy="403357"/>
          </a:xfrm>
          <a:prstGeom prst="rightArrow">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Right 5">
            <a:extLst>
              <a:ext uri="{FF2B5EF4-FFF2-40B4-BE49-F238E27FC236}">
                <a16:creationId xmlns:a16="http://schemas.microsoft.com/office/drawing/2014/main" id="{38A06EA0-DED8-4095-9CBC-9EEF69075361}"/>
              </a:ext>
            </a:extLst>
          </p:cNvPr>
          <p:cNvSpPr/>
          <p:nvPr/>
        </p:nvSpPr>
        <p:spPr>
          <a:xfrm rot="8740372">
            <a:off x="4787247" y="3187864"/>
            <a:ext cx="2016224" cy="348992"/>
          </a:xfrm>
          <a:prstGeom prst="rightArrow">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2">
            <a:extLst>
              <a:ext uri="{FF2B5EF4-FFF2-40B4-BE49-F238E27FC236}">
                <a16:creationId xmlns:a16="http://schemas.microsoft.com/office/drawing/2014/main" id="{C57888EF-4721-414D-9B0A-5E49BCDDF150}"/>
              </a:ext>
            </a:extLst>
          </p:cNvPr>
          <p:cNvSpPr txBox="1">
            <a:spLocks/>
          </p:cNvSpPr>
          <p:nvPr/>
        </p:nvSpPr>
        <p:spPr>
          <a:xfrm>
            <a:off x="7035310" y="4112566"/>
            <a:ext cx="2771802" cy="622841"/>
          </a:xfrm>
          <a:prstGeom prst="rect">
            <a:avLst/>
          </a:prstGeom>
        </p:spPr>
        <p:txBody>
          <a:bodyPr vert="horz" lIns="91440" tIns="45720" rIns="91440" bIns="45720" rtlCol="0">
            <a:normAutofit fontScale="92500" lnSpcReduction="20000"/>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r>
              <a:rPr lang="en-GB" dirty="0"/>
              <a:t>Conclusion of 7 days of ‘impurity’</a:t>
            </a:r>
          </a:p>
        </p:txBody>
      </p:sp>
      <p:sp>
        <p:nvSpPr>
          <p:cNvPr id="8" name="Content Placeholder 2">
            <a:extLst>
              <a:ext uri="{FF2B5EF4-FFF2-40B4-BE49-F238E27FC236}">
                <a16:creationId xmlns:a16="http://schemas.microsoft.com/office/drawing/2014/main" id="{57FF89D7-A6FE-4074-B119-F5B97023F8D2}"/>
              </a:ext>
            </a:extLst>
          </p:cNvPr>
          <p:cNvSpPr txBox="1">
            <a:spLocks/>
          </p:cNvSpPr>
          <p:nvPr/>
        </p:nvSpPr>
        <p:spPr>
          <a:xfrm>
            <a:off x="5679138" y="5149689"/>
            <a:ext cx="6031898" cy="1558472"/>
          </a:xfrm>
          <a:prstGeom prst="rect">
            <a:avLst/>
          </a:prstGeom>
        </p:spPr>
        <p:txBody>
          <a:bodyPr vert="horz" lIns="91440" tIns="45720" rIns="91440" bIns="45720" rtlCol="0">
            <a:normAutofit fontScale="92500"/>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r>
              <a:rPr lang="en-GB" baseline="30000" dirty="0"/>
              <a:t>19 </a:t>
            </a:r>
            <a:r>
              <a:rPr lang="en-GB" dirty="0"/>
              <a:t>“‘When a woman has her regular flow of blood, the impurity of her monthly period will last seven days, and anyone who touches her will be unclean till evening. (Lev 15)</a:t>
            </a:r>
          </a:p>
        </p:txBody>
      </p:sp>
      <p:sp>
        <p:nvSpPr>
          <p:cNvPr id="9" name="Arrow: Right 8">
            <a:extLst>
              <a:ext uri="{FF2B5EF4-FFF2-40B4-BE49-F238E27FC236}">
                <a16:creationId xmlns:a16="http://schemas.microsoft.com/office/drawing/2014/main" id="{EB10FC96-49AD-40C0-AF5E-CB0CD6DE7DC2}"/>
              </a:ext>
            </a:extLst>
          </p:cNvPr>
          <p:cNvSpPr/>
          <p:nvPr/>
        </p:nvSpPr>
        <p:spPr>
          <a:xfrm rot="9363941">
            <a:off x="3242655" y="4980892"/>
            <a:ext cx="3703414" cy="451129"/>
          </a:xfrm>
          <a:prstGeom prst="rightArrow">
            <a:avLst/>
          </a:prstGeom>
          <a:solidFill>
            <a:srgbClr val="92D050"/>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3DC94C13-87B3-42DF-9D50-FBCF11789DD4}"/>
              </a:ext>
            </a:extLst>
          </p:cNvPr>
          <p:cNvSpPr/>
          <p:nvPr/>
        </p:nvSpPr>
        <p:spPr>
          <a:xfrm rot="9902209">
            <a:off x="4300843" y="4642610"/>
            <a:ext cx="2409097" cy="367578"/>
          </a:xfrm>
          <a:prstGeom prst="rightArrow">
            <a:avLst/>
          </a:prstGeom>
          <a:solidFill>
            <a:srgbClr val="92D050"/>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72362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p:bldP spid="8" grpId="0"/>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EB2E-E2F6-4907-A009-B4BCBEF6E1F4}"/>
              </a:ext>
            </a:extLst>
          </p:cNvPr>
          <p:cNvSpPr>
            <a:spLocks noGrp="1"/>
          </p:cNvSpPr>
          <p:nvPr>
            <p:ph type="title"/>
          </p:nvPr>
        </p:nvSpPr>
        <p:spPr/>
        <p:txBody>
          <a:bodyPr/>
          <a:lstStyle/>
          <a:p>
            <a:r>
              <a:rPr lang="en-GB" dirty="0"/>
              <a:t>Conclusions 1?</a:t>
            </a:r>
          </a:p>
        </p:txBody>
      </p:sp>
      <p:sp>
        <p:nvSpPr>
          <p:cNvPr id="3" name="Content Placeholder 2">
            <a:extLst>
              <a:ext uri="{FF2B5EF4-FFF2-40B4-BE49-F238E27FC236}">
                <a16:creationId xmlns:a16="http://schemas.microsoft.com/office/drawing/2014/main" id="{17C33421-6871-4440-80EF-21A5BBE30A96}"/>
              </a:ext>
            </a:extLst>
          </p:cNvPr>
          <p:cNvSpPr>
            <a:spLocks noGrp="1"/>
          </p:cNvSpPr>
          <p:nvPr>
            <p:ph idx="1"/>
          </p:nvPr>
        </p:nvSpPr>
        <p:spPr/>
        <p:txBody>
          <a:bodyPr/>
          <a:lstStyle/>
          <a:p>
            <a:r>
              <a:rPr lang="en-GB" dirty="0"/>
              <a:t>‘Good’ consequences arise from wise behaviour</a:t>
            </a:r>
          </a:p>
          <a:p>
            <a:r>
              <a:rPr lang="en-GB" dirty="0"/>
              <a:t>God teaches us wise behaviour</a:t>
            </a:r>
          </a:p>
          <a:p>
            <a:r>
              <a:rPr lang="en-GB" dirty="0"/>
              <a:t>Obedience produces ‘good’ consequences</a:t>
            </a:r>
          </a:p>
          <a:p>
            <a:r>
              <a:rPr lang="en-GB" dirty="0"/>
              <a:t>Exceptions do NOT disprove the ‘rule’ – quite the opposite</a:t>
            </a:r>
          </a:p>
          <a:p>
            <a:r>
              <a:rPr lang="en-GB" dirty="0"/>
              <a:t>We won’t always understand why</a:t>
            </a:r>
            <a:r>
              <a:rPr lang="en-GB" dirty="0">
                <a:solidFill>
                  <a:srgbClr val="FF0000"/>
                </a:solidFill>
              </a:rPr>
              <a:t>!</a:t>
            </a:r>
          </a:p>
        </p:txBody>
      </p:sp>
      <p:pic>
        <p:nvPicPr>
          <p:cNvPr id="4" name="Picture 3">
            <a:extLst>
              <a:ext uri="{FF2B5EF4-FFF2-40B4-BE49-F238E27FC236}">
                <a16:creationId xmlns:a16="http://schemas.microsoft.com/office/drawing/2014/main" id="{66A102FA-D5B1-4FA0-8C46-7889BDF19DD3}"/>
              </a:ext>
            </a:extLst>
          </p:cNvPr>
          <p:cNvPicPr>
            <a:picLocks noChangeAspect="1"/>
          </p:cNvPicPr>
          <p:nvPr/>
        </p:nvPicPr>
        <p:blipFill>
          <a:blip r:embed="rId2"/>
          <a:stretch>
            <a:fillRect/>
          </a:stretch>
        </p:blipFill>
        <p:spPr>
          <a:xfrm>
            <a:off x="8614692" y="4156220"/>
            <a:ext cx="3240360" cy="2427142"/>
          </a:xfrm>
          <a:prstGeom prst="rect">
            <a:avLst/>
          </a:prstGeom>
        </p:spPr>
      </p:pic>
    </p:spTree>
    <p:extLst>
      <p:ext uri="{BB962C8B-B14F-4D97-AF65-F5344CB8AC3E}">
        <p14:creationId xmlns:p14="http://schemas.microsoft.com/office/powerpoint/2010/main" val="91443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86437-7924-41EE-938D-904FFB304231}"/>
              </a:ext>
            </a:extLst>
          </p:cNvPr>
          <p:cNvSpPr>
            <a:spLocks noGrp="1"/>
          </p:cNvSpPr>
          <p:nvPr>
            <p:ph type="title"/>
          </p:nvPr>
        </p:nvSpPr>
        <p:spPr/>
        <p:txBody>
          <a:bodyPr/>
          <a:lstStyle/>
          <a:p>
            <a:r>
              <a:rPr lang="en-GB" dirty="0"/>
              <a:t>Establishing Foundations</a:t>
            </a:r>
            <a:r>
              <a:rPr lang="en-GB" baseline="0" dirty="0"/>
              <a:t> Stones – 2</a:t>
            </a:r>
            <a:endParaRPr lang="en-GB" dirty="0"/>
          </a:p>
        </p:txBody>
      </p:sp>
      <p:sp>
        <p:nvSpPr>
          <p:cNvPr id="3" name="Content Placeholder 2">
            <a:extLst>
              <a:ext uri="{FF2B5EF4-FFF2-40B4-BE49-F238E27FC236}">
                <a16:creationId xmlns:a16="http://schemas.microsoft.com/office/drawing/2014/main" id="{5CFAF133-EFB1-4690-A2E4-DA625E20E006}"/>
              </a:ext>
            </a:extLst>
          </p:cNvPr>
          <p:cNvSpPr>
            <a:spLocks noGrp="1"/>
          </p:cNvSpPr>
          <p:nvPr>
            <p:ph idx="1"/>
          </p:nvPr>
        </p:nvSpPr>
        <p:spPr/>
        <p:txBody>
          <a:bodyPr/>
          <a:lstStyle/>
          <a:p>
            <a:r>
              <a:rPr lang="en-GB"/>
              <a:t>Though God is unchanging, his commands toward us do change</a:t>
            </a:r>
            <a:endParaRPr lang="en-GB" dirty="0"/>
          </a:p>
        </p:txBody>
      </p:sp>
      <p:pic>
        <p:nvPicPr>
          <p:cNvPr id="4" name="Picture 3">
            <a:extLst>
              <a:ext uri="{FF2B5EF4-FFF2-40B4-BE49-F238E27FC236}">
                <a16:creationId xmlns:a16="http://schemas.microsoft.com/office/drawing/2014/main" id="{708BBC95-930A-477F-A75F-360887A46FDE}"/>
              </a:ext>
            </a:extLst>
          </p:cNvPr>
          <p:cNvPicPr>
            <a:picLocks noChangeAspect="1"/>
          </p:cNvPicPr>
          <p:nvPr/>
        </p:nvPicPr>
        <p:blipFill rotWithShape="1">
          <a:blip r:embed="rId2"/>
          <a:srcRect l="12988" t="16401" r="15350" b="13251"/>
          <a:stretch/>
        </p:blipFill>
        <p:spPr>
          <a:xfrm>
            <a:off x="3718148" y="3081918"/>
            <a:ext cx="4197248" cy="3090282"/>
          </a:xfrm>
          <a:prstGeom prst="rect">
            <a:avLst/>
          </a:prstGeom>
        </p:spPr>
      </p:pic>
    </p:spTree>
    <p:extLst>
      <p:ext uri="{BB962C8B-B14F-4D97-AF65-F5344CB8AC3E}">
        <p14:creationId xmlns:p14="http://schemas.microsoft.com/office/powerpoint/2010/main" val="209880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TF00001018.potx" id="{D19C2884-2C55-4C1A-A5C2-5D03FF1F35A4}" vid="{5F7A9C6A-558C-4654-B762-2F22BC904FAE}"/>
    </a:ext>
  </a:ext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Chalkboard education presentation (widescreen)</Template>
  <TotalTime>20393</TotalTime>
  <Words>881</Words>
  <Application>Microsoft Office PowerPoint</Application>
  <PresentationFormat>Custom</PresentationFormat>
  <Paragraphs>121</Paragraphs>
  <Slides>22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Consolas</vt:lpstr>
      <vt:lpstr>Corbel</vt:lpstr>
      <vt:lpstr>Chalkboard 16x9</vt:lpstr>
      <vt:lpstr>We’re separate because... </vt:lpstr>
      <vt:lpstr>Establishing Foundation Stones - 1</vt:lpstr>
      <vt:lpstr>Discipline, carrots &amp; sticks</vt:lpstr>
      <vt:lpstr>Example 1 – Car maintenance</vt:lpstr>
      <vt:lpstr>Example 2 – Fertility</vt:lpstr>
      <vt:lpstr>Fertility? Scenario 1</vt:lpstr>
      <vt:lpstr>Fertility? Scenario 2</vt:lpstr>
      <vt:lpstr>Conclusions 1?</vt:lpstr>
      <vt:lpstr>Establishing Foundations Stones – 2</vt:lpstr>
      <vt:lpstr>Example – Sacrifice</vt:lpstr>
      <vt:lpstr>Dispensationalism</vt:lpstr>
      <vt:lpstr>Conclusions 2?</vt:lpstr>
      <vt:lpstr>Foundation Stones Summary</vt:lpstr>
      <vt:lpstr>Health? The Manufacturer’s Specification</vt:lpstr>
      <vt:lpstr>Flood diet</vt:lpstr>
      <vt:lpstr>Explaining the options</vt:lpstr>
      <vt:lpstr>Sinai Diet vs Egyptian</vt:lpstr>
      <vt:lpstr>Peter’s vision</vt:lpstr>
      <vt:lpstr>Eating with Gentiles?</vt:lpstr>
      <vt:lpstr>Reality of meat eating</vt:lpstr>
      <vt:lpstr>Wrapping it up. . .</vt:lpstr>
      <vt:lpstr>Finally.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Nephilim</dc:title>
  <dc:creator>Richard Down</dc:creator>
  <cp:lastModifiedBy>Richard Down</cp:lastModifiedBy>
  <cp:revision>117</cp:revision>
  <cp:lastPrinted>2018-06-08T19:49:02Z</cp:lastPrinted>
  <dcterms:created xsi:type="dcterms:W3CDTF">2018-03-11T19:08:34Z</dcterms:created>
  <dcterms:modified xsi:type="dcterms:W3CDTF">2018-10-27T07:25:07Z</dcterms:modified>
</cp:coreProperties>
</file>